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22CEBA5-0735-4676-9E5A-41DC1E6C28E6}">
  <a:tblStyle styleId="{122CEBA5-0735-4676-9E5A-41DC1E6C28E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75" name="Shape 2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84" name="Shape 2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94" name="Shape 2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03" name="Shape 30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13" name="Shape 3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22" name="Shape 3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30" name="Shape 3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39" name="Shape 3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48" name="Shape 3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56" name="Shape 35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64" name="Shape 3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73" name="Shape 3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82" name="Shape 3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391" name="Shape 3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00" name="Shape 4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09" name="Shape 4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18" name="Shape 4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26" name="Shape 4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34" name="Shape 4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42" name="Shape 4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50" name="Shape 4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58" name="Shape 45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65" name="Shape 46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73" name="Shape 4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txBox="1"/>
          <p:nvPr>
            <p:ph idx="1" type="body"/>
          </p:nvPr>
        </p:nvSpPr>
        <p:spPr>
          <a:xfrm>
            <a:off x="685800" y="4400550"/>
            <a:ext cx="5486400" cy="360045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480" name="Shape 4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Functional </a:t>
            </a:r>
            <a:r>
              <a:rPr lang="en"/>
              <a:t>Dependencies</a:t>
            </a:r>
          </a:p>
          <a:p>
            <a:pPr lvl="0">
              <a:spcBef>
                <a:spcPts val="0"/>
              </a:spcBef>
              <a:buNone/>
            </a:pPr>
            <a:r>
              <a:rPr lang="en"/>
              <a:t>In order to approach the function </a:t>
            </a:r>
            <a:r>
              <a:rPr lang="en"/>
              <a:t>dependencies</a:t>
            </a:r>
            <a:r>
              <a:rPr lang="en"/>
              <a:t> we divided up the plant-detail relation into 3 parts - shown by the colours. </a:t>
            </a:r>
          </a:p>
          <a:p>
            <a:pPr lvl="0">
              <a:spcBef>
                <a:spcPts val="0"/>
              </a:spcBef>
              <a:buNone/>
            </a:pPr>
            <a:r>
              <a:rPr lang="en"/>
              <a:t>Each part represents a different set of data, these are : Customer Information, Staff Information and Item Information</a:t>
            </a:r>
          </a:p>
          <a:p>
            <a:pPr lvl="0">
              <a:spcBef>
                <a:spcPts val="0"/>
              </a:spcBef>
              <a:buNone/>
            </a:pPr>
            <a:r>
              <a:t/>
            </a:r>
            <a:endParaRPr/>
          </a:p>
          <a:p>
            <a:pPr lvl="0">
              <a:spcBef>
                <a:spcPts val="0"/>
              </a:spcBef>
              <a:buNone/>
            </a:pPr>
            <a:r>
              <a:rPr lang="en"/>
              <a:t>These were then broken into the candidate keys shown - the prime and non-prime attributes are also shown below.</a:t>
            </a:r>
          </a:p>
          <a:p>
            <a:pPr lvl="0">
              <a:spcBef>
                <a:spcPts val="0"/>
              </a:spcBef>
              <a:buNone/>
            </a:pPr>
            <a:r>
              <a:t/>
            </a:r>
            <a:endParaRPr/>
          </a:p>
          <a:p>
            <a:pPr lvl="0">
              <a:spcBef>
                <a:spcPts val="0"/>
              </a:spcBef>
              <a:buNone/>
            </a:pPr>
            <a:r>
              <a:rPr lang="en"/>
              <a:t>NEXT SLIDE</a:t>
            </a:r>
          </a:p>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marL="228600" rtl="0">
              <a:lnSpc>
                <a:spcPct val="192000"/>
              </a:lnSpc>
              <a:spcBef>
                <a:spcPts val="0"/>
              </a:spcBef>
              <a:buClr>
                <a:schemeClr val="dk1"/>
              </a:buClr>
              <a:buSzPct val="100000"/>
              <a:buFont typeface="Arial"/>
              <a:buNone/>
            </a:pPr>
            <a:r>
              <a:rPr lang="en">
                <a:solidFill>
                  <a:schemeClr val="dk1"/>
                </a:solidFill>
                <a:highlight>
                  <a:srgbClr val="FFFFFF"/>
                </a:highlight>
                <a:latin typeface="Calibri"/>
                <a:ea typeface="Calibri"/>
                <a:cs typeface="Calibri"/>
                <a:sym typeface="Calibri"/>
              </a:rPr>
              <a:t>To answer the questions,  a primary key was then chosen, “Customer Email, Order Data and Time and Item Name” seemed a logical choice as it was both minimal and can be uniquely used to find to identify a database record.</a:t>
            </a:r>
          </a:p>
          <a:p>
            <a:pPr lvl="0" marL="228600" rtl="0">
              <a:lnSpc>
                <a:spcPct val="192000"/>
              </a:lnSpc>
              <a:spcBef>
                <a:spcPts val="0"/>
              </a:spcBef>
              <a:buClr>
                <a:schemeClr val="dk1"/>
              </a:buClr>
              <a:buSzPct val="100000"/>
              <a:buFont typeface="Arial"/>
              <a:buNone/>
            </a:pPr>
            <a:r>
              <a:rPr lang="en">
                <a:solidFill>
                  <a:schemeClr val="dk1"/>
                </a:solidFill>
                <a:highlight>
                  <a:srgbClr val="FFFFFF"/>
                </a:highlight>
                <a:latin typeface="Calibri"/>
                <a:ea typeface="Calibri"/>
                <a:cs typeface="Calibri"/>
                <a:sym typeface="Calibri"/>
              </a:rPr>
              <a:t>We then worked through the process of determining the functional dependencies, four of which are shown below to answer the question in the brief.</a:t>
            </a:r>
          </a:p>
          <a:p>
            <a:pPr indent="-69850" lvl="0" marL="0" rtl="0">
              <a:lnSpc>
                <a:spcPct val="192000"/>
              </a:lnSpc>
              <a:spcBef>
                <a:spcPts val="0"/>
              </a:spcBef>
              <a:buClr>
                <a:schemeClr val="dk1"/>
              </a:buClr>
              <a:buSzPct val="100000"/>
              <a:buFont typeface="Arial"/>
              <a:buNone/>
            </a:pPr>
            <a:r>
              <a:rPr lang="en">
                <a:solidFill>
                  <a:schemeClr val="dk1"/>
                </a:solidFill>
                <a:highlight>
                  <a:srgbClr val="FFFFFF"/>
                </a:highlight>
                <a:latin typeface="Calibri"/>
                <a:ea typeface="Calibri"/>
                <a:cs typeface="Calibri"/>
                <a:sym typeface="Calibri"/>
              </a:rPr>
              <a:t>NEXT SLIDE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This diagram shows all 4 functional </a:t>
            </a:r>
            <a:r>
              <a:rPr lang="en"/>
              <a:t>dependencies</a:t>
            </a:r>
            <a:r>
              <a:rPr lang="en"/>
              <a:t> within the plant-detail relation mapped.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56" name="Shape 56"/>
        <p:cNvGrpSpPr/>
        <p:nvPr/>
      </p:nvGrpSpPr>
      <p:grpSpPr>
        <a:xfrm>
          <a:off x="0" y="0"/>
          <a:ext cx="0" cy="0"/>
          <a:chOff x="0" y="0"/>
          <a:chExt cx="0" cy="0"/>
        </a:xfrm>
      </p:grpSpPr>
      <p:sp>
        <p:nvSpPr>
          <p:cNvPr id="57" name="Shape 57"/>
          <p:cNvSpPr txBox="1"/>
          <p:nvPr>
            <p:ph type="ctrTitle"/>
          </p:nvPr>
        </p:nvSpPr>
        <p:spPr>
          <a:xfrm>
            <a:off x="1143000" y="841772"/>
            <a:ext cx="6858000" cy="1790700"/>
          </a:xfrm>
          <a:prstGeom prst="rect">
            <a:avLst/>
          </a:prstGeom>
          <a:noFill/>
          <a:ln>
            <a:noFill/>
          </a:ln>
        </p:spPr>
        <p:txBody>
          <a:bodyPr anchorCtr="0" anchor="b" bIns="68575" lIns="68575" rIns="68575" wrap="square" tIns="68575"/>
          <a:lstStyle>
            <a:lvl1pPr indent="0" lvl="0" marL="0" marR="0" rtl="0" algn="ctr">
              <a:lnSpc>
                <a:spcPct val="90000"/>
              </a:lnSpc>
              <a:spcBef>
                <a:spcPts val="0"/>
              </a:spcBef>
              <a:buClr>
                <a:schemeClr val="dk1"/>
              </a:buClr>
              <a:buSzPct val="100000"/>
              <a:buFont typeface="Calibri"/>
              <a:buNone/>
              <a:defRPr b="0" i="0" sz="45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58" name="Shape 58"/>
          <p:cNvSpPr txBox="1"/>
          <p:nvPr>
            <p:ph idx="1" type="subTitle"/>
          </p:nvPr>
        </p:nvSpPr>
        <p:spPr>
          <a:xfrm>
            <a:off x="1143000" y="2701528"/>
            <a:ext cx="6858000" cy="1241821"/>
          </a:xfrm>
          <a:prstGeom prst="rect">
            <a:avLst/>
          </a:prstGeom>
          <a:noFill/>
          <a:ln>
            <a:noFill/>
          </a:ln>
        </p:spPr>
        <p:txBody>
          <a:bodyPr anchorCtr="0" anchor="t" bIns="68575" lIns="68575" rIns="68575" wrap="square" tIns="68575"/>
          <a:lstStyle>
            <a:lvl1pPr indent="0" lvl="0" marL="0" marR="0" rtl="0" algn="ctr">
              <a:lnSpc>
                <a:spcPct val="90000"/>
              </a:lnSpc>
              <a:spcBef>
                <a:spcPts val="800"/>
              </a:spcBef>
              <a:buClr>
                <a:schemeClr val="dk1"/>
              </a:buClr>
              <a:buSzPct val="1000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buClr>
                <a:schemeClr val="dk1"/>
              </a:buClr>
              <a:buSzPct val="1000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buClr>
                <a:schemeClr val="dk1"/>
              </a:buClr>
              <a:buSzPct val="1000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buClr>
                <a:schemeClr val="dk1"/>
              </a:buClr>
              <a:buSzPct val="1000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buClr>
                <a:schemeClr val="dk1"/>
              </a:buClr>
              <a:buSzPct val="1000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buClr>
                <a:schemeClr val="dk1"/>
              </a:buClr>
              <a:buSzPct val="1000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buClr>
                <a:schemeClr val="dk1"/>
              </a:buClr>
              <a:buSzPct val="1000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buClr>
                <a:schemeClr val="dk1"/>
              </a:buClr>
              <a:buSzPct val="1000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buClr>
                <a:schemeClr val="dk1"/>
              </a:buClr>
              <a:buSzPct val="100000"/>
              <a:buFont typeface="Arial"/>
              <a:buNone/>
              <a:defRPr b="0" i="0" sz="12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62" name="Shape 62"/>
        <p:cNvGrpSpPr/>
        <p:nvPr/>
      </p:nvGrpSpPr>
      <p:grpSpPr>
        <a:xfrm>
          <a:off x="0" y="0"/>
          <a:ext cx="0" cy="0"/>
          <a:chOff x="0" y="0"/>
          <a:chExt cx="0" cy="0"/>
        </a:xfrm>
      </p:grpSpPr>
      <p:sp>
        <p:nvSpPr>
          <p:cNvPr id="63" name="Shape 63"/>
          <p:cNvSpPr txBox="1"/>
          <p:nvPr>
            <p:ph type="title"/>
          </p:nvPr>
        </p:nvSpPr>
        <p:spPr>
          <a:xfrm>
            <a:off x="628650" y="273844"/>
            <a:ext cx="7886700" cy="994172"/>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ct val="100000"/>
              <a:buFont typeface="Calibri"/>
              <a:buNone/>
              <a:defRPr b="0" i="0" sz="33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64" name="Shape 64"/>
          <p:cNvSpPr txBox="1"/>
          <p:nvPr>
            <p:ph idx="1" type="body"/>
          </p:nvPr>
        </p:nvSpPr>
        <p:spPr>
          <a:xfrm>
            <a:off x="628650" y="1369219"/>
            <a:ext cx="7886700" cy="3263504"/>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68" name="Shape 68"/>
        <p:cNvGrpSpPr/>
        <p:nvPr/>
      </p:nvGrpSpPr>
      <p:grpSpPr>
        <a:xfrm>
          <a:off x="0" y="0"/>
          <a:ext cx="0" cy="0"/>
          <a:chOff x="0" y="0"/>
          <a:chExt cx="0" cy="0"/>
        </a:xfrm>
      </p:grpSpPr>
      <p:sp>
        <p:nvSpPr>
          <p:cNvPr id="69" name="Shape 69"/>
          <p:cNvSpPr txBox="1"/>
          <p:nvPr>
            <p:ph type="title"/>
          </p:nvPr>
        </p:nvSpPr>
        <p:spPr>
          <a:xfrm>
            <a:off x="623888" y="1282304"/>
            <a:ext cx="7886700" cy="2139553"/>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chemeClr val="dk1"/>
              </a:buClr>
              <a:buSzPct val="100000"/>
              <a:buFont typeface="Calibri"/>
              <a:buNone/>
              <a:defRPr b="0" i="0" sz="45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70" name="Shape 70"/>
          <p:cNvSpPr txBox="1"/>
          <p:nvPr>
            <p:ph idx="1" type="body"/>
          </p:nvPr>
        </p:nvSpPr>
        <p:spPr>
          <a:xfrm>
            <a:off x="623888" y="3442097"/>
            <a:ext cx="7886700" cy="1125140"/>
          </a:xfrm>
          <a:prstGeom prst="rect">
            <a:avLst/>
          </a:prstGeom>
          <a:noFill/>
          <a:ln>
            <a:noFill/>
          </a:ln>
        </p:spPr>
        <p:txBody>
          <a:bodyPr anchorCtr="0" anchor="t" bIns="68575" lIns="68575" rIns="68575" wrap="square" tIns="68575"/>
          <a:lstStyle>
            <a:lvl1pPr indent="0" lvl="0" marL="0" marR="0" rtl="0" algn="l">
              <a:lnSpc>
                <a:spcPct val="90000"/>
              </a:lnSpc>
              <a:spcBef>
                <a:spcPts val="800"/>
              </a:spcBef>
              <a:buClr>
                <a:srgbClr val="888888"/>
              </a:buClr>
              <a:buSzPct val="100000"/>
              <a:buFont typeface="Arial"/>
              <a:buNone/>
              <a:defRPr b="0" i="0" sz="1800" u="none" cap="none" strike="noStrike">
                <a:solidFill>
                  <a:srgbClr val="888888"/>
                </a:solidFill>
                <a:latin typeface="Calibri"/>
                <a:ea typeface="Calibri"/>
                <a:cs typeface="Calibri"/>
                <a:sym typeface="Calibri"/>
              </a:defRPr>
            </a:lvl1pPr>
            <a:lvl2pPr indent="0" lvl="1" marL="342900" marR="0" rtl="0" algn="l">
              <a:lnSpc>
                <a:spcPct val="90000"/>
              </a:lnSpc>
              <a:spcBef>
                <a:spcPts val="400"/>
              </a:spcBef>
              <a:buClr>
                <a:srgbClr val="888888"/>
              </a:buClr>
              <a:buSzPct val="100000"/>
              <a:buFont typeface="Arial"/>
              <a:buNone/>
              <a:defRPr b="0" i="0" sz="1500" u="none" cap="none" strike="noStrike">
                <a:solidFill>
                  <a:srgbClr val="888888"/>
                </a:solidFill>
                <a:latin typeface="Calibri"/>
                <a:ea typeface="Calibri"/>
                <a:cs typeface="Calibri"/>
                <a:sym typeface="Calibri"/>
              </a:defRPr>
            </a:lvl2pPr>
            <a:lvl3pPr indent="0" lvl="2" marL="685800" marR="0" rtl="0" algn="l">
              <a:lnSpc>
                <a:spcPct val="90000"/>
              </a:lnSpc>
              <a:spcBef>
                <a:spcPts val="400"/>
              </a:spcBef>
              <a:buClr>
                <a:srgbClr val="888888"/>
              </a:buClr>
              <a:buSzPct val="100000"/>
              <a:buFont typeface="Arial"/>
              <a:buNone/>
              <a:defRPr b="0" i="0" sz="1400" u="none" cap="none" strike="noStrike">
                <a:solidFill>
                  <a:srgbClr val="888888"/>
                </a:solidFill>
                <a:latin typeface="Calibri"/>
                <a:ea typeface="Calibri"/>
                <a:cs typeface="Calibri"/>
                <a:sym typeface="Calibri"/>
              </a:defRPr>
            </a:lvl3pPr>
            <a:lvl4pPr indent="0" lvl="3" marL="1028700" marR="0" rtl="0" algn="l">
              <a:lnSpc>
                <a:spcPct val="90000"/>
              </a:lnSpc>
              <a:spcBef>
                <a:spcPts val="400"/>
              </a:spcBef>
              <a:buClr>
                <a:srgbClr val="888888"/>
              </a:buClr>
              <a:buSzPct val="100000"/>
              <a:buFont typeface="Arial"/>
              <a:buNone/>
              <a:defRPr b="0" i="0" sz="1200" u="none" cap="none" strike="noStrike">
                <a:solidFill>
                  <a:srgbClr val="888888"/>
                </a:solidFill>
                <a:latin typeface="Calibri"/>
                <a:ea typeface="Calibri"/>
                <a:cs typeface="Calibri"/>
                <a:sym typeface="Calibri"/>
              </a:defRPr>
            </a:lvl4pPr>
            <a:lvl5pPr indent="0" lvl="4" marL="1371600" marR="0" rtl="0" algn="l">
              <a:lnSpc>
                <a:spcPct val="90000"/>
              </a:lnSpc>
              <a:spcBef>
                <a:spcPts val="400"/>
              </a:spcBef>
              <a:buClr>
                <a:srgbClr val="888888"/>
              </a:buClr>
              <a:buSzPct val="100000"/>
              <a:buFont typeface="Arial"/>
              <a:buNone/>
              <a:defRPr b="0" i="0" sz="1200" u="none" cap="none" strike="noStrike">
                <a:solidFill>
                  <a:srgbClr val="888888"/>
                </a:solidFill>
                <a:latin typeface="Calibri"/>
                <a:ea typeface="Calibri"/>
                <a:cs typeface="Calibri"/>
                <a:sym typeface="Calibri"/>
              </a:defRPr>
            </a:lvl5pPr>
            <a:lvl6pPr indent="0" lvl="5" marL="1714500" marR="0" rtl="0" algn="l">
              <a:lnSpc>
                <a:spcPct val="90000"/>
              </a:lnSpc>
              <a:spcBef>
                <a:spcPts val="400"/>
              </a:spcBef>
              <a:buClr>
                <a:srgbClr val="888888"/>
              </a:buClr>
              <a:buSzPct val="100000"/>
              <a:buFont typeface="Arial"/>
              <a:buNone/>
              <a:defRPr b="0" i="0" sz="1200" u="none" cap="none" strike="noStrike">
                <a:solidFill>
                  <a:srgbClr val="888888"/>
                </a:solidFill>
                <a:latin typeface="Calibri"/>
                <a:ea typeface="Calibri"/>
                <a:cs typeface="Calibri"/>
                <a:sym typeface="Calibri"/>
              </a:defRPr>
            </a:lvl6pPr>
            <a:lvl7pPr indent="0" lvl="6" marL="2057400" marR="0" rtl="0" algn="l">
              <a:lnSpc>
                <a:spcPct val="90000"/>
              </a:lnSpc>
              <a:spcBef>
                <a:spcPts val="400"/>
              </a:spcBef>
              <a:buClr>
                <a:srgbClr val="888888"/>
              </a:buClr>
              <a:buSzPct val="100000"/>
              <a:buFont typeface="Arial"/>
              <a:buNone/>
              <a:defRPr b="0" i="0" sz="1200" u="none" cap="none" strike="noStrike">
                <a:solidFill>
                  <a:srgbClr val="888888"/>
                </a:solidFill>
                <a:latin typeface="Calibri"/>
                <a:ea typeface="Calibri"/>
                <a:cs typeface="Calibri"/>
                <a:sym typeface="Calibri"/>
              </a:defRPr>
            </a:lvl7pPr>
            <a:lvl8pPr indent="0" lvl="7" marL="2400300" marR="0" rtl="0" algn="l">
              <a:lnSpc>
                <a:spcPct val="90000"/>
              </a:lnSpc>
              <a:spcBef>
                <a:spcPts val="400"/>
              </a:spcBef>
              <a:buClr>
                <a:srgbClr val="888888"/>
              </a:buClr>
              <a:buSzPct val="100000"/>
              <a:buFont typeface="Arial"/>
              <a:buNone/>
              <a:defRPr b="0" i="0" sz="1200" u="none" cap="none" strike="noStrike">
                <a:solidFill>
                  <a:srgbClr val="888888"/>
                </a:solidFill>
                <a:latin typeface="Calibri"/>
                <a:ea typeface="Calibri"/>
                <a:cs typeface="Calibri"/>
                <a:sym typeface="Calibri"/>
              </a:defRPr>
            </a:lvl8pPr>
            <a:lvl9pPr indent="0" lvl="8" marL="2743200" marR="0" rtl="0" algn="l">
              <a:lnSpc>
                <a:spcPct val="90000"/>
              </a:lnSpc>
              <a:spcBef>
                <a:spcPts val="400"/>
              </a:spcBef>
              <a:buClr>
                <a:srgbClr val="888888"/>
              </a:buClr>
              <a:buSzPct val="100000"/>
              <a:buFont typeface="Arial"/>
              <a:buNone/>
              <a:defRPr b="0" i="0" sz="1200" u="none" cap="none" strike="noStrike">
                <a:solidFill>
                  <a:srgbClr val="888888"/>
                </a:solidFill>
                <a:latin typeface="Calibri"/>
                <a:ea typeface="Calibri"/>
                <a:cs typeface="Calibri"/>
                <a:sym typeface="Calibri"/>
              </a:defRPr>
            </a:lvl9pPr>
          </a:lstStyle>
          <a:p/>
        </p:txBody>
      </p:sp>
      <p:sp>
        <p:nvSpPr>
          <p:cNvPr id="71" name="Shape 71"/>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74" name="Shape 74"/>
        <p:cNvGrpSpPr/>
        <p:nvPr/>
      </p:nvGrpSpPr>
      <p:grpSpPr>
        <a:xfrm>
          <a:off x="0" y="0"/>
          <a:ext cx="0" cy="0"/>
          <a:chOff x="0" y="0"/>
          <a:chExt cx="0" cy="0"/>
        </a:xfrm>
      </p:grpSpPr>
      <p:sp>
        <p:nvSpPr>
          <p:cNvPr id="75" name="Shape 75"/>
          <p:cNvSpPr txBox="1"/>
          <p:nvPr>
            <p:ph type="title"/>
          </p:nvPr>
        </p:nvSpPr>
        <p:spPr>
          <a:xfrm>
            <a:off x="628650" y="273844"/>
            <a:ext cx="7886700" cy="994172"/>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ct val="100000"/>
              <a:buFont typeface="Calibri"/>
              <a:buNone/>
              <a:defRPr b="0" i="0" sz="33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76" name="Shape 76"/>
          <p:cNvSpPr txBox="1"/>
          <p:nvPr>
            <p:ph idx="1" type="body"/>
          </p:nvPr>
        </p:nvSpPr>
        <p:spPr>
          <a:xfrm>
            <a:off x="628650" y="1369219"/>
            <a:ext cx="3886200" cy="3263504"/>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77" name="Shape 77"/>
          <p:cNvSpPr txBox="1"/>
          <p:nvPr>
            <p:ph idx="2" type="body"/>
          </p:nvPr>
        </p:nvSpPr>
        <p:spPr>
          <a:xfrm>
            <a:off x="4629150" y="1369219"/>
            <a:ext cx="3886200" cy="3263504"/>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Shape 78"/>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79" name="Shape 79"/>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80" name="Shape 80"/>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81" name="Shape 81"/>
        <p:cNvGrpSpPr/>
        <p:nvPr/>
      </p:nvGrpSpPr>
      <p:grpSpPr>
        <a:xfrm>
          <a:off x="0" y="0"/>
          <a:ext cx="0" cy="0"/>
          <a:chOff x="0" y="0"/>
          <a:chExt cx="0" cy="0"/>
        </a:xfrm>
      </p:grpSpPr>
      <p:sp>
        <p:nvSpPr>
          <p:cNvPr id="82" name="Shape 82"/>
          <p:cNvSpPr txBox="1"/>
          <p:nvPr>
            <p:ph type="title"/>
          </p:nvPr>
        </p:nvSpPr>
        <p:spPr>
          <a:xfrm>
            <a:off x="629841" y="273844"/>
            <a:ext cx="7886700" cy="994172"/>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ct val="100000"/>
              <a:buFont typeface="Calibri"/>
              <a:buNone/>
              <a:defRPr b="0" i="0" sz="33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83" name="Shape 83"/>
          <p:cNvSpPr txBox="1"/>
          <p:nvPr>
            <p:ph idx="1" type="body"/>
          </p:nvPr>
        </p:nvSpPr>
        <p:spPr>
          <a:xfrm>
            <a:off x="629841" y="1260872"/>
            <a:ext cx="3868340" cy="617934"/>
          </a:xfrm>
          <a:prstGeom prst="rect">
            <a:avLst/>
          </a:prstGeom>
          <a:noFill/>
          <a:ln>
            <a:noFill/>
          </a:ln>
        </p:spPr>
        <p:txBody>
          <a:bodyPr anchorCtr="0" anchor="b" bIns="68575" lIns="68575" rIns="68575" wrap="square" tIns="68575"/>
          <a:lstStyle>
            <a:lvl1pPr indent="0" lvl="0" marL="0" marR="0" rtl="0" algn="l">
              <a:lnSpc>
                <a:spcPct val="90000"/>
              </a:lnSpc>
              <a:spcBef>
                <a:spcPts val="800"/>
              </a:spcBef>
              <a:buClr>
                <a:schemeClr val="dk1"/>
              </a:buClr>
              <a:buSzPct val="100000"/>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ct val="100000"/>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ct val="100000"/>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9pPr>
          </a:lstStyle>
          <a:p/>
        </p:txBody>
      </p:sp>
      <p:sp>
        <p:nvSpPr>
          <p:cNvPr id="84" name="Shape 84"/>
          <p:cNvSpPr txBox="1"/>
          <p:nvPr>
            <p:ph idx="2" type="body"/>
          </p:nvPr>
        </p:nvSpPr>
        <p:spPr>
          <a:xfrm>
            <a:off x="629841" y="1878806"/>
            <a:ext cx="3868340" cy="2763441"/>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Shape 85"/>
          <p:cNvSpPr txBox="1"/>
          <p:nvPr>
            <p:ph idx="3" type="body"/>
          </p:nvPr>
        </p:nvSpPr>
        <p:spPr>
          <a:xfrm>
            <a:off x="4629150" y="1260872"/>
            <a:ext cx="3887391" cy="617934"/>
          </a:xfrm>
          <a:prstGeom prst="rect">
            <a:avLst/>
          </a:prstGeom>
          <a:noFill/>
          <a:ln>
            <a:noFill/>
          </a:ln>
        </p:spPr>
        <p:txBody>
          <a:bodyPr anchorCtr="0" anchor="b" bIns="68575" lIns="68575" rIns="68575" wrap="square" tIns="68575"/>
          <a:lstStyle>
            <a:lvl1pPr indent="0" lvl="0" marL="0" marR="0" rtl="0" algn="l">
              <a:lnSpc>
                <a:spcPct val="90000"/>
              </a:lnSpc>
              <a:spcBef>
                <a:spcPts val="800"/>
              </a:spcBef>
              <a:buClr>
                <a:schemeClr val="dk1"/>
              </a:buClr>
              <a:buSzPct val="100000"/>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ct val="100000"/>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ct val="100000"/>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ct val="100000"/>
              <a:buFont typeface="Arial"/>
              <a:buNone/>
              <a:defRPr b="1" i="0" sz="1200" u="none" cap="none" strike="noStrike">
                <a:solidFill>
                  <a:schemeClr val="dk1"/>
                </a:solidFill>
                <a:latin typeface="Calibri"/>
                <a:ea typeface="Calibri"/>
                <a:cs typeface="Calibri"/>
                <a:sym typeface="Calibri"/>
              </a:defRPr>
            </a:lvl9pPr>
          </a:lstStyle>
          <a:p/>
        </p:txBody>
      </p:sp>
      <p:sp>
        <p:nvSpPr>
          <p:cNvPr id="86" name="Shape 86"/>
          <p:cNvSpPr txBox="1"/>
          <p:nvPr>
            <p:ph idx="4" type="body"/>
          </p:nvPr>
        </p:nvSpPr>
        <p:spPr>
          <a:xfrm>
            <a:off x="4629150" y="1878806"/>
            <a:ext cx="3887391" cy="2763441"/>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Shape 87"/>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88" name="Shape 88"/>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89" name="Shape 89"/>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90" name="Shape 90"/>
        <p:cNvGrpSpPr/>
        <p:nvPr/>
      </p:nvGrpSpPr>
      <p:grpSpPr>
        <a:xfrm>
          <a:off x="0" y="0"/>
          <a:ext cx="0" cy="0"/>
          <a:chOff x="0" y="0"/>
          <a:chExt cx="0" cy="0"/>
        </a:xfrm>
      </p:grpSpPr>
      <p:sp>
        <p:nvSpPr>
          <p:cNvPr id="91" name="Shape 91"/>
          <p:cNvSpPr txBox="1"/>
          <p:nvPr>
            <p:ph type="title"/>
          </p:nvPr>
        </p:nvSpPr>
        <p:spPr>
          <a:xfrm>
            <a:off x="628650" y="273844"/>
            <a:ext cx="7886700" cy="994172"/>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ct val="100000"/>
              <a:buFont typeface="Calibri"/>
              <a:buNone/>
              <a:defRPr b="0" i="0" sz="33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92" name="Shape 92"/>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93" name="Shape 93"/>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94" name="Shape 94"/>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5" name="Shape 95"/>
        <p:cNvGrpSpPr/>
        <p:nvPr/>
      </p:nvGrpSpPr>
      <p:grpSpPr>
        <a:xfrm>
          <a:off x="0" y="0"/>
          <a:ext cx="0" cy="0"/>
          <a:chOff x="0" y="0"/>
          <a:chExt cx="0" cy="0"/>
        </a:xfrm>
      </p:grpSpPr>
      <p:sp>
        <p:nvSpPr>
          <p:cNvPr id="96" name="Shape 96"/>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97" name="Shape 97"/>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98" name="Shape 98"/>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99" name="Shape 99"/>
        <p:cNvGrpSpPr/>
        <p:nvPr/>
      </p:nvGrpSpPr>
      <p:grpSpPr>
        <a:xfrm>
          <a:off x="0" y="0"/>
          <a:ext cx="0" cy="0"/>
          <a:chOff x="0" y="0"/>
          <a:chExt cx="0" cy="0"/>
        </a:xfrm>
      </p:grpSpPr>
      <p:sp>
        <p:nvSpPr>
          <p:cNvPr id="100" name="Shape 100"/>
          <p:cNvSpPr txBox="1"/>
          <p:nvPr>
            <p:ph type="title"/>
          </p:nvPr>
        </p:nvSpPr>
        <p:spPr>
          <a:xfrm>
            <a:off x="629841" y="342900"/>
            <a:ext cx="2949178" cy="120015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chemeClr val="dk1"/>
              </a:buClr>
              <a:buSzPct val="100000"/>
              <a:buFont typeface="Calibri"/>
              <a:buNone/>
              <a:defRPr b="0" i="0" sz="24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101" name="Shape 101"/>
          <p:cNvSpPr txBox="1"/>
          <p:nvPr>
            <p:ph idx="1" type="body"/>
          </p:nvPr>
        </p:nvSpPr>
        <p:spPr>
          <a:xfrm>
            <a:off x="3887391" y="740569"/>
            <a:ext cx="4629150" cy="3655219"/>
          </a:xfrm>
          <a:prstGeom prst="rect">
            <a:avLst/>
          </a:prstGeom>
          <a:noFill/>
          <a:ln>
            <a:noFill/>
          </a:ln>
        </p:spPr>
        <p:txBody>
          <a:bodyPr anchorCtr="0" anchor="t" bIns="68575" lIns="68575" rIns="68575" wrap="square" tIns="68575"/>
          <a:lstStyle>
            <a:lvl1pPr indent="-25400" lvl="0" marL="177800" marR="0" rtl="0" algn="l">
              <a:lnSpc>
                <a:spcPct val="90000"/>
              </a:lnSpc>
              <a:spcBef>
                <a:spcPts val="8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8100" lvl="1" marL="520700" marR="0" rtl="0" algn="l">
              <a:lnSpc>
                <a:spcPct val="90000"/>
              </a:lnSpc>
              <a:spcBef>
                <a:spcPts val="4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2pPr>
            <a:lvl3pPr indent="-63500" lvl="2" marL="8636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76200" lvl="3" marL="12065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4pPr>
            <a:lvl5pPr indent="-76200" lvl="4" marL="15494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5pPr>
            <a:lvl6pPr indent="-76200" lvl="5" marL="18923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02" name="Shape 102"/>
          <p:cNvSpPr txBox="1"/>
          <p:nvPr>
            <p:ph idx="2" type="body"/>
          </p:nvPr>
        </p:nvSpPr>
        <p:spPr>
          <a:xfrm>
            <a:off x="629841" y="1543050"/>
            <a:ext cx="2949178" cy="2858691"/>
          </a:xfrm>
          <a:prstGeom prst="rect">
            <a:avLst/>
          </a:prstGeom>
          <a:noFill/>
          <a:ln>
            <a:noFill/>
          </a:ln>
        </p:spPr>
        <p:txBody>
          <a:bodyPr anchorCtr="0" anchor="t" bIns="68575" lIns="68575" rIns="68575" wrap="square" tIns="68575"/>
          <a:lstStyle>
            <a:lvl1pPr indent="0" lvl="0" marL="0" marR="0" rtl="0" algn="l">
              <a:lnSpc>
                <a:spcPct val="90000"/>
              </a:lnSpc>
              <a:spcBef>
                <a:spcPts val="800"/>
              </a:spcBef>
              <a:buClr>
                <a:schemeClr val="dk1"/>
              </a:buClr>
              <a:buSzPct val="100000"/>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ct val="100000"/>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ct val="100000"/>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9pPr>
          </a:lstStyle>
          <a:p/>
        </p:txBody>
      </p:sp>
      <p:sp>
        <p:nvSpPr>
          <p:cNvPr id="103" name="Shape 103"/>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04" name="Shape 104"/>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05" name="Shape 105"/>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06" name="Shape 106"/>
        <p:cNvGrpSpPr/>
        <p:nvPr/>
      </p:nvGrpSpPr>
      <p:grpSpPr>
        <a:xfrm>
          <a:off x="0" y="0"/>
          <a:ext cx="0" cy="0"/>
          <a:chOff x="0" y="0"/>
          <a:chExt cx="0" cy="0"/>
        </a:xfrm>
      </p:grpSpPr>
      <p:sp>
        <p:nvSpPr>
          <p:cNvPr id="107" name="Shape 107"/>
          <p:cNvSpPr txBox="1"/>
          <p:nvPr>
            <p:ph type="title"/>
          </p:nvPr>
        </p:nvSpPr>
        <p:spPr>
          <a:xfrm>
            <a:off x="629841" y="342900"/>
            <a:ext cx="2949178" cy="120015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chemeClr val="dk1"/>
              </a:buClr>
              <a:buSzPct val="100000"/>
              <a:buFont typeface="Calibri"/>
              <a:buNone/>
              <a:defRPr b="0" i="0" sz="24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108" name="Shape 108"/>
          <p:cNvSpPr/>
          <p:nvPr>
            <p:ph idx="2" type="pic"/>
          </p:nvPr>
        </p:nvSpPr>
        <p:spPr>
          <a:xfrm>
            <a:off x="3887391" y="740569"/>
            <a:ext cx="4629150" cy="3655219"/>
          </a:xfrm>
          <a:prstGeom prst="rect">
            <a:avLst/>
          </a:prstGeom>
          <a:noFill/>
          <a:ln>
            <a:noFill/>
          </a:ln>
        </p:spPr>
        <p:txBody>
          <a:bodyPr anchorCtr="0" anchor="t" bIns="68575" lIns="68575" rIns="68575" wrap="square" tIns="68575"/>
          <a:lstStyle>
            <a:lvl1pPr indent="0" lvl="0" marL="0" marR="0" rtl="0" algn="l">
              <a:lnSpc>
                <a:spcPct val="90000"/>
              </a:lnSpc>
              <a:spcBef>
                <a:spcPts val="800"/>
              </a:spcBef>
              <a:buClr>
                <a:schemeClr val="dk1"/>
              </a:buClr>
              <a:buSzPct val="100000"/>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ct val="10000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ct val="100000"/>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ct val="100000"/>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ct val="100000"/>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ct val="100000"/>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ct val="100000"/>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ct val="100000"/>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ct val="100000"/>
              <a:buFont typeface="Arial"/>
              <a:buNone/>
              <a:defRPr b="0" i="0" sz="1500" u="none" cap="none" strike="noStrike">
                <a:solidFill>
                  <a:schemeClr val="dk1"/>
                </a:solidFill>
                <a:latin typeface="Calibri"/>
                <a:ea typeface="Calibri"/>
                <a:cs typeface="Calibri"/>
                <a:sym typeface="Calibri"/>
              </a:defRPr>
            </a:lvl9pPr>
          </a:lstStyle>
          <a:p/>
        </p:txBody>
      </p:sp>
      <p:sp>
        <p:nvSpPr>
          <p:cNvPr id="109" name="Shape 109"/>
          <p:cNvSpPr txBox="1"/>
          <p:nvPr>
            <p:ph idx="1" type="body"/>
          </p:nvPr>
        </p:nvSpPr>
        <p:spPr>
          <a:xfrm>
            <a:off x="629841" y="1543050"/>
            <a:ext cx="2949178" cy="2858691"/>
          </a:xfrm>
          <a:prstGeom prst="rect">
            <a:avLst/>
          </a:prstGeom>
          <a:noFill/>
          <a:ln>
            <a:noFill/>
          </a:ln>
        </p:spPr>
        <p:txBody>
          <a:bodyPr anchorCtr="0" anchor="t" bIns="68575" lIns="68575" rIns="68575" wrap="square" tIns="68575"/>
          <a:lstStyle>
            <a:lvl1pPr indent="0" lvl="0" marL="0" marR="0" rtl="0" algn="l">
              <a:lnSpc>
                <a:spcPct val="90000"/>
              </a:lnSpc>
              <a:spcBef>
                <a:spcPts val="800"/>
              </a:spcBef>
              <a:buClr>
                <a:schemeClr val="dk1"/>
              </a:buClr>
              <a:buSzPct val="100000"/>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ct val="100000"/>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ct val="100000"/>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ct val="100000"/>
              <a:buFont typeface="Arial"/>
              <a:buNone/>
              <a:defRPr b="0" i="0" sz="800" u="none" cap="none" strike="noStrike">
                <a:solidFill>
                  <a:schemeClr val="dk1"/>
                </a:solidFill>
                <a:latin typeface="Calibri"/>
                <a:ea typeface="Calibri"/>
                <a:cs typeface="Calibri"/>
                <a:sym typeface="Calibri"/>
              </a:defRPr>
            </a:lvl9pPr>
          </a:lstStyle>
          <a:p/>
        </p:txBody>
      </p:sp>
      <p:sp>
        <p:nvSpPr>
          <p:cNvPr id="110" name="Shape 110"/>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11" name="Shape 111"/>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12" name="Shape 112"/>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13" name="Shape 113"/>
        <p:cNvGrpSpPr/>
        <p:nvPr/>
      </p:nvGrpSpPr>
      <p:grpSpPr>
        <a:xfrm>
          <a:off x="0" y="0"/>
          <a:ext cx="0" cy="0"/>
          <a:chOff x="0" y="0"/>
          <a:chExt cx="0" cy="0"/>
        </a:xfrm>
      </p:grpSpPr>
      <p:sp>
        <p:nvSpPr>
          <p:cNvPr id="114" name="Shape 114"/>
          <p:cNvSpPr txBox="1"/>
          <p:nvPr>
            <p:ph type="title"/>
          </p:nvPr>
        </p:nvSpPr>
        <p:spPr>
          <a:xfrm>
            <a:off x="628650" y="273844"/>
            <a:ext cx="7886700" cy="994172"/>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ct val="100000"/>
              <a:buFont typeface="Calibri"/>
              <a:buNone/>
              <a:defRPr b="0" i="0" sz="33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115" name="Shape 115"/>
          <p:cNvSpPr txBox="1"/>
          <p:nvPr>
            <p:ph idx="1" type="body"/>
          </p:nvPr>
        </p:nvSpPr>
        <p:spPr>
          <a:xfrm rot="5400000">
            <a:off x="2940248" y="-942379"/>
            <a:ext cx="3263504" cy="7886700"/>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16" name="Shape 116"/>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19" name="Shape 119"/>
        <p:cNvGrpSpPr/>
        <p:nvPr/>
      </p:nvGrpSpPr>
      <p:grpSpPr>
        <a:xfrm>
          <a:off x="0" y="0"/>
          <a:ext cx="0" cy="0"/>
          <a:chOff x="0" y="0"/>
          <a:chExt cx="0" cy="0"/>
        </a:xfrm>
      </p:grpSpPr>
      <p:sp>
        <p:nvSpPr>
          <p:cNvPr id="120" name="Shape 120"/>
          <p:cNvSpPr txBox="1"/>
          <p:nvPr>
            <p:ph type="title"/>
          </p:nvPr>
        </p:nvSpPr>
        <p:spPr>
          <a:xfrm rot="5400000">
            <a:off x="5350073" y="1467446"/>
            <a:ext cx="4358879" cy="1971675"/>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ct val="100000"/>
              <a:buFont typeface="Calibri"/>
              <a:buNone/>
              <a:defRPr b="0" i="0" sz="33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121" name="Shape 121"/>
          <p:cNvSpPr txBox="1"/>
          <p:nvPr>
            <p:ph idx="1" type="body"/>
          </p:nvPr>
        </p:nvSpPr>
        <p:spPr>
          <a:xfrm rot="5400000">
            <a:off x="1349573" y="-447079"/>
            <a:ext cx="4358879" cy="5800725"/>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22" name="Shape 122"/>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sz="900">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28650" y="273844"/>
            <a:ext cx="7886700" cy="994172"/>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ct val="100000"/>
              <a:buFont typeface="Calibri"/>
              <a:buNone/>
              <a:defRPr b="0" i="0" sz="3300" u="none" cap="none" strike="noStrike">
                <a:solidFill>
                  <a:schemeClr val="dk1"/>
                </a:solidFill>
                <a:latin typeface="Calibri"/>
                <a:ea typeface="Calibri"/>
                <a:cs typeface="Calibri"/>
                <a:sym typeface="Calibri"/>
              </a:defRPr>
            </a:lvl1pPr>
            <a:lvl2pPr indent="0" lvl="1">
              <a:spcBef>
                <a:spcPts val="0"/>
              </a:spcBef>
              <a:buSzPct val="78571"/>
              <a:buNone/>
              <a:defRPr sz="1400"/>
            </a:lvl2pPr>
            <a:lvl3pPr indent="0" lvl="2">
              <a:spcBef>
                <a:spcPts val="0"/>
              </a:spcBef>
              <a:buSzPct val="78571"/>
              <a:buNone/>
              <a:defRPr sz="1400"/>
            </a:lvl3pPr>
            <a:lvl4pPr indent="0" lvl="3">
              <a:spcBef>
                <a:spcPts val="0"/>
              </a:spcBef>
              <a:buSzPct val="78571"/>
              <a:buNone/>
              <a:defRPr sz="1400"/>
            </a:lvl4pPr>
            <a:lvl5pPr indent="0" lvl="4">
              <a:spcBef>
                <a:spcPts val="0"/>
              </a:spcBef>
              <a:buSzPct val="78571"/>
              <a:buNone/>
              <a:defRPr sz="1400"/>
            </a:lvl5pPr>
            <a:lvl6pPr indent="0" lvl="5">
              <a:spcBef>
                <a:spcPts val="0"/>
              </a:spcBef>
              <a:buSzPct val="78571"/>
              <a:buNone/>
              <a:defRPr sz="1400"/>
            </a:lvl6pPr>
            <a:lvl7pPr indent="0" lvl="6">
              <a:spcBef>
                <a:spcPts val="0"/>
              </a:spcBef>
              <a:buSzPct val="78571"/>
              <a:buNone/>
              <a:defRPr sz="1400"/>
            </a:lvl7pPr>
            <a:lvl8pPr indent="0" lvl="7">
              <a:spcBef>
                <a:spcPts val="0"/>
              </a:spcBef>
              <a:buSzPct val="78571"/>
              <a:buNone/>
              <a:defRPr sz="1400"/>
            </a:lvl8pPr>
            <a:lvl9pPr indent="0" lvl="8">
              <a:spcBef>
                <a:spcPts val="0"/>
              </a:spcBef>
              <a:buSzPct val="78571"/>
              <a:buNone/>
              <a:defRPr sz="1400"/>
            </a:lvl9pPr>
          </a:lstStyle>
          <a:p/>
        </p:txBody>
      </p:sp>
      <p:sp>
        <p:nvSpPr>
          <p:cNvPr id="52" name="Shape 52"/>
          <p:cNvSpPr txBox="1"/>
          <p:nvPr>
            <p:ph idx="1" type="body"/>
          </p:nvPr>
        </p:nvSpPr>
        <p:spPr>
          <a:xfrm>
            <a:off x="628650" y="1369219"/>
            <a:ext cx="7886700" cy="3263504"/>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628650" y="4767263"/>
            <a:ext cx="2057400" cy="273844"/>
          </a:xfrm>
          <a:prstGeom prst="rect">
            <a:avLst/>
          </a:prstGeom>
          <a:noFill/>
          <a:ln>
            <a:noFill/>
          </a:ln>
        </p:spPr>
        <p:txBody>
          <a:bodyPr anchorCtr="0" anchor="ctr" bIns="68575" lIns="68575" rIns="68575" wrap="square" tIns="68575"/>
          <a:lstStyle>
            <a:lvl1pPr indent="0" lvl="0" marL="0" marR="0" rtl="0" algn="l">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3028950" y="4767263"/>
            <a:ext cx="3086100" cy="273844"/>
          </a:xfrm>
          <a:prstGeom prst="rect">
            <a:avLst/>
          </a:prstGeom>
          <a:noFill/>
          <a:ln>
            <a:noFill/>
          </a:ln>
        </p:spPr>
        <p:txBody>
          <a:bodyPr anchorCtr="0" anchor="ctr" bIns="68575" lIns="68575" rIns="68575" wrap="square" tIns="68575"/>
          <a:lstStyle>
            <a:lvl1pPr indent="0" lvl="0" marL="0" marR="0" rtl="0" algn="ctr">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6457950" y="4767263"/>
            <a:ext cx="2057400"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idx="1" type="subTitle"/>
          </p:nvPr>
        </p:nvSpPr>
        <p:spPr>
          <a:xfrm>
            <a:off x="279200" y="3165775"/>
            <a:ext cx="8520600" cy="1759200"/>
          </a:xfrm>
          <a:prstGeom prst="rect">
            <a:avLst/>
          </a:prstGeom>
        </p:spPr>
        <p:txBody>
          <a:bodyPr anchorCtr="0" anchor="t" bIns="91425" lIns="91425" rIns="91425" wrap="square" tIns="91425">
            <a:noAutofit/>
          </a:bodyPr>
          <a:lstStyle/>
          <a:p>
            <a:pPr lvl="0">
              <a:spcBef>
                <a:spcPts val="0"/>
              </a:spcBef>
              <a:buNone/>
            </a:pPr>
            <a:r>
              <a:rPr lang="en"/>
              <a:t>Group 33</a:t>
            </a:r>
          </a:p>
          <a:p>
            <a:pPr lvl="0" rtl="0">
              <a:spcBef>
                <a:spcPts val="0"/>
              </a:spcBef>
              <a:buNone/>
            </a:pPr>
            <a:r>
              <a:rPr lang="en"/>
              <a:t> Brandon Slater (20%), Daniel Dixon (20%), Edd Pidd (20%), Joshua Moore (20%), Matt Seelig (20%) </a:t>
            </a:r>
          </a:p>
        </p:txBody>
      </p:sp>
      <p:sp>
        <p:nvSpPr>
          <p:cNvPr id="130" name="Shape 130"/>
          <p:cNvSpPr txBox="1"/>
          <p:nvPr>
            <p:ph idx="1" type="subTitle"/>
          </p:nvPr>
        </p:nvSpPr>
        <p:spPr>
          <a:xfrm>
            <a:off x="279200" y="164450"/>
            <a:ext cx="8520600" cy="792600"/>
          </a:xfrm>
          <a:prstGeom prst="rect">
            <a:avLst/>
          </a:prstGeom>
        </p:spPr>
        <p:txBody>
          <a:bodyPr anchorCtr="0" anchor="t" bIns="91425" lIns="91425" rIns="91425" wrap="square" tIns="91425">
            <a:noAutofit/>
          </a:bodyPr>
          <a:lstStyle/>
          <a:p>
            <a:pPr lvl="0" rtl="0">
              <a:spcBef>
                <a:spcPts val="0"/>
              </a:spcBef>
              <a:buNone/>
            </a:pPr>
            <a:r>
              <a:rPr lang="en" sz="4800">
                <a:solidFill>
                  <a:srgbClr val="000000"/>
                </a:solidFill>
              </a:rPr>
              <a:t>CMP2060M Database Systems Assessment Item 1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77075"/>
            <a:ext cx="8567400" cy="398700"/>
          </a:xfrm>
          <a:prstGeom prst="rect">
            <a:avLst/>
          </a:prstGeom>
        </p:spPr>
        <p:txBody>
          <a:bodyPr anchorCtr="0" anchor="t" bIns="91425" lIns="91425" rIns="91425" wrap="square" tIns="91425">
            <a:noAutofit/>
          </a:bodyPr>
          <a:lstStyle/>
          <a:p>
            <a:pPr lvl="0" rtl="0">
              <a:spcBef>
                <a:spcPts val="0"/>
              </a:spcBef>
              <a:buNone/>
            </a:pPr>
            <a:r>
              <a:rPr lang="en" sz="1800"/>
              <a:t>Identifying the Nouns from the Brief</a:t>
            </a:r>
          </a:p>
        </p:txBody>
      </p:sp>
      <p:sp>
        <p:nvSpPr>
          <p:cNvPr id="181" name="Shape 181"/>
          <p:cNvSpPr txBox="1"/>
          <p:nvPr/>
        </p:nvSpPr>
        <p:spPr>
          <a:xfrm>
            <a:off x="0" y="680500"/>
            <a:ext cx="8950200" cy="4311900"/>
          </a:xfrm>
          <a:prstGeom prst="rect">
            <a:avLst/>
          </a:prstGeom>
          <a:noFill/>
          <a:ln>
            <a:noFill/>
          </a:ln>
        </p:spPr>
        <p:txBody>
          <a:bodyPr anchorCtr="0" anchor="ctr" bIns="91425" lIns="91425" rIns="91425" wrap="square" tIns="91425">
            <a:noAutofit/>
          </a:bodyPr>
          <a:lstStyle/>
          <a:p>
            <a:pPr lvl="0" rtl="0">
              <a:lnSpc>
                <a:spcPct val="120000"/>
              </a:lnSpc>
              <a:spcBef>
                <a:spcPts val="0"/>
              </a:spcBef>
              <a:buNone/>
            </a:pPr>
            <a:r>
              <a:rPr lang="en" sz="1100">
                <a:solidFill>
                  <a:schemeClr val="dk1"/>
                </a:solidFill>
                <a:highlight>
                  <a:srgbClr val="FFFFFF"/>
                </a:highlight>
              </a:rPr>
              <a:t>Lincoln garden centre, Company, Lincolnshire, Plants, Accessories, Services, Customers.​</a:t>
            </a:r>
          </a:p>
          <a:p>
            <a:pPr lvl="0" rtl="0">
              <a:lnSpc>
                <a:spcPct val="120000"/>
              </a:lnSpc>
              <a:spcBef>
                <a:spcPts val="0"/>
              </a:spcBef>
              <a:buNone/>
            </a:pPr>
            <a:r>
              <a:rPr lang="en" sz="1100">
                <a:solidFill>
                  <a:schemeClr val="dk1"/>
                </a:solidFill>
                <a:highlight>
                  <a:srgbClr val="FFFFFF"/>
                </a:highlight>
              </a:rPr>
              <a:t>​</a:t>
            </a:r>
          </a:p>
          <a:p>
            <a:pPr lvl="0" rtl="0">
              <a:lnSpc>
                <a:spcPct val="120000"/>
              </a:lnSpc>
              <a:spcBef>
                <a:spcPts val="0"/>
              </a:spcBef>
              <a:buNone/>
            </a:pPr>
            <a:r>
              <a:rPr lang="en" sz="1100">
                <a:solidFill>
                  <a:schemeClr val="dk1"/>
                </a:solidFill>
                <a:highlight>
                  <a:srgbClr val="FFFFFF"/>
                </a:highlight>
              </a:rPr>
              <a:t>Customers, Order, Company, item, Flower Bouquet, Garden Pots, Customer Order, Customers Name, Delivery Address, Billing Address, Items ordered, Quantity, Order date, Order status(Eg.  Pending, Confirmed, Dispatched, paid), Total price, Date, Order, date the order was Dispatched, Date the invoice was sent to the customer, date payment was received, Customer Order, Price by item, How many required, Discount, total price by item.​</a:t>
            </a:r>
          </a:p>
          <a:p>
            <a:pPr lvl="0" rtl="0">
              <a:lnSpc>
                <a:spcPct val="120000"/>
              </a:lnSpc>
              <a:spcBef>
                <a:spcPts val="0"/>
              </a:spcBef>
              <a:buNone/>
            </a:pPr>
            <a:r>
              <a:rPr lang="en" sz="1100">
                <a:solidFill>
                  <a:schemeClr val="dk1"/>
                </a:solidFill>
                <a:highlight>
                  <a:srgbClr val="FFFFFF"/>
                </a:highlight>
              </a:rPr>
              <a:t>​</a:t>
            </a:r>
          </a:p>
          <a:p>
            <a:pPr lvl="0" rtl="0">
              <a:lnSpc>
                <a:spcPct val="120000"/>
              </a:lnSpc>
              <a:spcBef>
                <a:spcPts val="0"/>
              </a:spcBef>
              <a:buNone/>
            </a:pPr>
            <a:r>
              <a:rPr lang="en" sz="1100">
                <a:solidFill>
                  <a:schemeClr val="dk1"/>
                </a:solidFill>
                <a:highlight>
                  <a:srgbClr val="FFFFFF"/>
                </a:highlight>
              </a:rPr>
              <a:t>Customer Order, Invoice, Customer, customer, invoice, Customer order, garden department, ordered items, customer, Paid Invoice, ,Plant Care Instructions, Customer Feedback.​</a:t>
            </a:r>
          </a:p>
          <a:p>
            <a:pPr lvl="0" rtl="0">
              <a:lnSpc>
                <a:spcPct val="120000"/>
              </a:lnSpc>
              <a:spcBef>
                <a:spcPts val="0"/>
              </a:spcBef>
              <a:buNone/>
            </a:pPr>
            <a:r>
              <a:rPr lang="en" sz="1100">
                <a:solidFill>
                  <a:schemeClr val="dk1"/>
                </a:solidFill>
                <a:highlight>
                  <a:srgbClr val="FFFFFF"/>
                </a:highlight>
              </a:rPr>
              <a:t>​</a:t>
            </a:r>
          </a:p>
          <a:p>
            <a:pPr lvl="0" rtl="0">
              <a:lnSpc>
                <a:spcPct val="120000"/>
              </a:lnSpc>
              <a:spcBef>
                <a:spcPts val="0"/>
              </a:spcBef>
              <a:buNone/>
            </a:pPr>
            <a:r>
              <a:rPr lang="en" sz="1100">
                <a:solidFill>
                  <a:schemeClr val="dk1"/>
                </a:solidFill>
                <a:highlight>
                  <a:srgbClr val="FFFFFF"/>
                </a:highlight>
              </a:rPr>
              <a:t>Standard Stock Items, Out of Stock, Purchase Order, Third Party Supplier, Suppliers Name, Suppliers address, Stock item description, Stock Item Quantity, Order Date, Order status( Pending, sent, received, Paid), Total Cost, Date the order was received, Date the payment was sent, Purchase order, supplier, Stock items, LGC, Garden Center.​</a:t>
            </a:r>
          </a:p>
          <a:p>
            <a:pPr lvl="0" rtl="0">
              <a:lnSpc>
                <a:spcPct val="120000"/>
              </a:lnSpc>
              <a:spcBef>
                <a:spcPts val="0"/>
              </a:spcBef>
              <a:buNone/>
            </a:pPr>
            <a:r>
              <a:rPr lang="en" sz="1100">
                <a:solidFill>
                  <a:schemeClr val="dk1"/>
                </a:solidFill>
                <a:highlight>
                  <a:srgbClr val="FFFFFF"/>
                </a:highlight>
              </a:rPr>
              <a:t>​</a:t>
            </a:r>
          </a:p>
          <a:p>
            <a:pPr lvl="0" rtl="0">
              <a:lnSpc>
                <a:spcPct val="120000"/>
              </a:lnSpc>
              <a:spcBef>
                <a:spcPts val="0"/>
              </a:spcBef>
              <a:buNone/>
            </a:pPr>
            <a:r>
              <a:rPr lang="en" sz="1100">
                <a:solidFill>
                  <a:schemeClr val="dk1"/>
                </a:solidFill>
                <a:highlight>
                  <a:srgbClr val="FFFFFF"/>
                </a:highlight>
              </a:rPr>
              <a:t>Stock Items(flower, Plant) Information,   The Stock Items (flower, plant) information should include (at least): Latin name, Popular Name, Plant attributes (such as colour of foliage, colour of flowers, flowering period, height and spread for example, etc.), plant category (Shrub, tree, climber), Season of Interest (Any, Spring, Summer, Autumn, Winter), Full description, How to grow (Soil type, Moisture, Acid or Alkaline, sunlight {Full sun, half shade,} etc.) and Aftercare.​</a:t>
            </a:r>
          </a:p>
          <a:p>
            <a:pPr lvl="0" rtl="0">
              <a:lnSpc>
                <a:spcPct val="120000"/>
              </a:lnSpc>
              <a:spcBef>
                <a:spcPts val="0"/>
              </a:spcBef>
              <a:buNone/>
            </a:pPr>
            <a:r>
              <a:rPr lang="en" sz="1100">
                <a:solidFill>
                  <a:schemeClr val="dk1"/>
                </a:solidFill>
                <a:highlight>
                  <a:srgbClr val="FFFFFF"/>
                </a:highlight>
              </a:rPr>
              <a:t>​</a:t>
            </a:r>
          </a:p>
          <a:p>
            <a:pPr lvl="0" rtl="0">
              <a:lnSpc>
                <a:spcPct val="120000"/>
              </a:lnSpc>
              <a:spcBef>
                <a:spcPts val="0"/>
              </a:spcBef>
              <a:buNone/>
            </a:pPr>
            <a:r>
              <a:rPr lang="en" sz="1100">
                <a:solidFill>
                  <a:schemeClr val="dk1"/>
                </a:solidFill>
                <a:highlight>
                  <a:srgbClr val="FFFFFF"/>
                </a:highlight>
              </a:rPr>
              <a:t>Customer Orders, Purchase orders, LGC Ordering System, Store information( EMail, address, Name), Customers, Staff​</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77075"/>
            <a:ext cx="8567400" cy="398700"/>
          </a:xfrm>
          <a:prstGeom prst="rect">
            <a:avLst/>
          </a:prstGeom>
        </p:spPr>
        <p:txBody>
          <a:bodyPr anchorCtr="0" anchor="t" bIns="91425" lIns="91425" rIns="91425" wrap="square" tIns="91425">
            <a:noAutofit/>
          </a:bodyPr>
          <a:lstStyle/>
          <a:p>
            <a:pPr lvl="0" rtl="0">
              <a:spcBef>
                <a:spcPts val="0"/>
              </a:spcBef>
              <a:buNone/>
            </a:pPr>
            <a:r>
              <a:rPr lang="en" sz="1800"/>
              <a:t>Identifying the Entities</a:t>
            </a:r>
          </a:p>
        </p:txBody>
      </p:sp>
      <p:sp>
        <p:nvSpPr>
          <p:cNvPr id="187" name="Shape 187"/>
          <p:cNvSpPr txBox="1"/>
          <p:nvPr/>
        </p:nvSpPr>
        <p:spPr>
          <a:xfrm>
            <a:off x="0" y="680500"/>
            <a:ext cx="8950200" cy="4311900"/>
          </a:xfrm>
          <a:prstGeom prst="rect">
            <a:avLst/>
          </a:prstGeom>
          <a:noFill/>
          <a:ln>
            <a:noFill/>
          </a:ln>
        </p:spPr>
        <p:txBody>
          <a:bodyPr anchorCtr="0" anchor="ctr" bIns="91425" lIns="91425" rIns="91425" wrap="square" tIns="91425">
            <a:noAutofit/>
          </a:bodyPr>
          <a:lstStyle/>
          <a:p>
            <a:pPr lvl="0" rtl="0">
              <a:lnSpc>
                <a:spcPct val="120000"/>
              </a:lnSpc>
              <a:spcBef>
                <a:spcPts val="0"/>
              </a:spcBef>
              <a:buNone/>
            </a:pPr>
            <a:r>
              <a:rPr lang="en" sz="1100">
                <a:solidFill>
                  <a:schemeClr val="dk2"/>
                </a:solidFill>
                <a:highlight>
                  <a:srgbClr val="FFFFFF"/>
                </a:highlight>
              </a:rPr>
              <a:t>Lincoln garden centre, Company, Lincolnshire, </a:t>
            </a:r>
            <a:r>
              <a:rPr b="1" lang="en" sz="1100">
                <a:solidFill>
                  <a:srgbClr val="FF0000"/>
                </a:solidFill>
                <a:highlight>
                  <a:srgbClr val="FFFFFF"/>
                </a:highlight>
              </a:rPr>
              <a:t>Plants, Accessories, Services, Customers</a:t>
            </a:r>
            <a:r>
              <a:rPr lang="en" sz="1100">
                <a:solidFill>
                  <a:schemeClr val="dk1"/>
                </a:solidFill>
                <a:highlight>
                  <a:srgbClr val="FFFFFF"/>
                </a:highlight>
              </a:rPr>
              <a:t>.​</a:t>
            </a:r>
          </a:p>
          <a:p>
            <a:pPr lvl="0" rtl="0">
              <a:lnSpc>
                <a:spcPct val="120000"/>
              </a:lnSpc>
              <a:spcBef>
                <a:spcPts val="0"/>
              </a:spcBef>
              <a:buNone/>
            </a:pPr>
            <a:r>
              <a:rPr lang="en" sz="1100">
                <a:solidFill>
                  <a:schemeClr val="dk1"/>
                </a:solidFill>
                <a:highlight>
                  <a:srgbClr val="FFFFFF"/>
                </a:highlight>
              </a:rPr>
              <a:t>​</a:t>
            </a:r>
          </a:p>
          <a:p>
            <a:pPr lvl="0" rtl="0">
              <a:lnSpc>
                <a:spcPct val="120000"/>
              </a:lnSpc>
              <a:spcBef>
                <a:spcPts val="0"/>
              </a:spcBef>
              <a:buNone/>
            </a:pPr>
            <a:r>
              <a:rPr lang="en" sz="1100">
                <a:solidFill>
                  <a:schemeClr val="dk2"/>
                </a:solidFill>
                <a:highlight>
                  <a:srgbClr val="FFFFFF"/>
                </a:highlight>
              </a:rPr>
              <a:t>Customers, Order, Company, item, Flower Bouquet, Garden Pots,</a:t>
            </a:r>
            <a:r>
              <a:rPr lang="en" sz="1100">
                <a:solidFill>
                  <a:schemeClr val="dk1"/>
                </a:solidFill>
                <a:highlight>
                  <a:srgbClr val="FFFFFF"/>
                </a:highlight>
              </a:rPr>
              <a:t> </a:t>
            </a:r>
            <a:r>
              <a:rPr b="1" lang="en" sz="1100">
                <a:solidFill>
                  <a:srgbClr val="FF0000"/>
                </a:solidFill>
                <a:highlight>
                  <a:srgbClr val="FFFFFF"/>
                </a:highlight>
              </a:rPr>
              <a:t>Customer Order</a:t>
            </a:r>
            <a:r>
              <a:rPr lang="en" sz="1100">
                <a:solidFill>
                  <a:schemeClr val="dk1"/>
                </a:solidFill>
                <a:highlight>
                  <a:srgbClr val="FFFFFF"/>
                </a:highlight>
              </a:rPr>
              <a:t>, </a:t>
            </a:r>
            <a:r>
              <a:rPr lang="en" sz="1100">
                <a:solidFill>
                  <a:schemeClr val="dk2"/>
                </a:solidFill>
                <a:highlight>
                  <a:srgbClr val="FFFFFF"/>
                </a:highlight>
              </a:rPr>
              <a:t>Customers Name, Delivery Address, Billing Address, Items ordered, Quantity, Order date, Order status(Eg.  Pending, Confirmed, Dispatched, paid), Total price, Date, Order, date the order was Dispatched, Date the invoice was sent to the customer, date payment was received, Customer Order, Price by item, How many required, Discount, total price by item.​</a:t>
            </a:r>
          </a:p>
          <a:p>
            <a:pPr lvl="0" rtl="0">
              <a:lnSpc>
                <a:spcPct val="120000"/>
              </a:lnSpc>
              <a:spcBef>
                <a:spcPts val="0"/>
              </a:spcBef>
              <a:buNone/>
            </a:pPr>
            <a:r>
              <a:rPr lang="en" sz="1100">
                <a:solidFill>
                  <a:schemeClr val="dk1"/>
                </a:solidFill>
                <a:highlight>
                  <a:srgbClr val="FFFFFF"/>
                </a:highlight>
              </a:rPr>
              <a:t>​</a:t>
            </a:r>
          </a:p>
          <a:p>
            <a:pPr lvl="0" rtl="0">
              <a:lnSpc>
                <a:spcPct val="120000"/>
              </a:lnSpc>
              <a:spcBef>
                <a:spcPts val="0"/>
              </a:spcBef>
              <a:buNone/>
            </a:pPr>
            <a:r>
              <a:rPr lang="en" sz="1100">
                <a:solidFill>
                  <a:schemeClr val="dk2"/>
                </a:solidFill>
                <a:highlight>
                  <a:srgbClr val="FFFFFF"/>
                </a:highlight>
              </a:rPr>
              <a:t>Customer Order, </a:t>
            </a:r>
            <a:r>
              <a:rPr b="1" lang="en" sz="1100">
                <a:solidFill>
                  <a:srgbClr val="FF0000"/>
                </a:solidFill>
                <a:highlight>
                  <a:srgbClr val="FFFFFF"/>
                </a:highlight>
              </a:rPr>
              <a:t>Invoice</a:t>
            </a:r>
            <a:r>
              <a:rPr lang="en" sz="1100">
                <a:solidFill>
                  <a:schemeClr val="dk2"/>
                </a:solidFill>
                <a:highlight>
                  <a:srgbClr val="FFFFFF"/>
                </a:highlight>
              </a:rPr>
              <a:t>, Customer, customer, invoice, Customer order,</a:t>
            </a:r>
            <a:r>
              <a:rPr lang="en" sz="1100">
                <a:solidFill>
                  <a:schemeClr val="dk1"/>
                </a:solidFill>
                <a:highlight>
                  <a:srgbClr val="FFFFFF"/>
                </a:highlight>
              </a:rPr>
              <a:t> </a:t>
            </a:r>
            <a:r>
              <a:rPr b="1" lang="en" sz="1100">
                <a:solidFill>
                  <a:srgbClr val="FF0000"/>
                </a:solidFill>
                <a:highlight>
                  <a:srgbClr val="FFFFFF"/>
                </a:highlight>
              </a:rPr>
              <a:t>garden department</a:t>
            </a:r>
            <a:r>
              <a:rPr lang="en" sz="1100">
                <a:solidFill>
                  <a:schemeClr val="dk2"/>
                </a:solidFill>
                <a:highlight>
                  <a:srgbClr val="FFFFFF"/>
                </a:highlight>
              </a:rPr>
              <a:t>, ordered items, customer, Paid Invoice, ,Plant Care Instructions, Customer Feedback.​</a:t>
            </a:r>
          </a:p>
          <a:p>
            <a:pPr lvl="0" rtl="0">
              <a:lnSpc>
                <a:spcPct val="120000"/>
              </a:lnSpc>
              <a:spcBef>
                <a:spcPts val="0"/>
              </a:spcBef>
              <a:buNone/>
            </a:pPr>
            <a:r>
              <a:rPr lang="en" sz="1100">
                <a:solidFill>
                  <a:schemeClr val="dk2"/>
                </a:solidFill>
                <a:highlight>
                  <a:srgbClr val="FFFFFF"/>
                </a:highlight>
              </a:rPr>
              <a:t>​</a:t>
            </a:r>
          </a:p>
          <a:p>
            <a:pPr lvl="0" rtl="0">
              <a:lnSpc>
                <a:spcPct val="120000"/>
              </a:lnSpc>
              <a:spcBef>
                <a:spcPts val="0"/>
              </a:spcBef>
              <a:buNone/>
            </a:pPr>
            <a:r>
              <a:rPr lang="en" sz="1100">
                <a:solidFill>
                  <a:schemeClr val="dk2"/>
                </a:solidFill>
                <a:highlight>
                  <a:srgbClr val="FFFFFF"/>
                </a:highlight>
              </a:rPr>
              <a:t>Standard Stock Items, Out of Stock, </a:t>
            </a:r>
            <a:r>
              <a:rPr b="1" lang="en" sz="1100">
                <a:solidFill>
                  <a:srgbClr val="FF0000"/>
                </a:solidFill>
                <a:highlight>
                  <a:srgbClr val="FFFFFF"/>
                </a:highlight>
              </a:rPr>
              <a:t>Purchase Order</a:t>
            </a:r>
            <a:r>
              <a:rPr lang="en" sz="1100">
                <a:solidFill>
                  <a:srgbClr val="FF0000"/>
                </a:solidFill>
                <a:highlight>
                  <a:srgbClr val="FFFFFF"/>
                </a:highlight>
              </a:rPr>
              <a:t>, </a:t>
            </a:r>
            <a:r>
              <a:rPr b="1" lang="en" sz="1100">
                <a:solidFill>
                  <a:srgbClr val="FF0000"/>
                </a:solidFill>
                <a:highlight>
                  <a:srgbClr val="FFFFFF"/>
                </a:highlight>
              </a:rPr>
              <a:t>Third Party Supplier</a:t>
            </a:r>
            <a:r>
              <a:rPr lang="en" sz="1100">
                <a:solidFill>
                  <a:schemeClr val="dk2"/>
                </a:solidFill>
                <a:highlight>
                  <a:srgbClr val="FFFFFF"/>
                </a:highlight>
              </a:rPr>
              <a:t>, Suppliers Name, Suppliers address, Stock item description, Stock Item Quantity, Order Date, Order status( Pending, sent, received, Paid), Total Cost, Date the order was received, Date the payment was sent, Purchase order, supplier, Stock items, LGC, Garden Center.​</a:t>
            </a:r>
          </a:p>
          <a:p>
            <a:pPr lvl="0" rtl="0">
              <a:lnSpc>
                <a:spcPct val="120000"/>
              </a:lnSpc>
              <a:spcBef>
                <a:spcPts val="0"/>
              </a:spcBef>
              <a:buNone/>
            </a:pPr>
            <a:r>
              <a:rPr lang="en" sz="1100">
                <a:solidFill>
                  <a:schemeClr val="dk2"/>
                </a:solidFill>
                <a:highlight>
                  <a:srgbClr val="FFFFFF"/>
                </a:highlight>
              </a:rPr>
              <a:t>​</a:t>
            </a:r>
          </a:p>
          <a:p>
            <a:pPr lvl="0" rtl="0">
              <a:lnSpc>
                <a:spcPct val="120000"/>
              </a:lnSpc>
              <a:spcBef>
                <a:spcPts val="0"/>
              </a:spcBef>
              <a:buNone/>
            </a:pPr>
            <a:r>
              <a:rPr lang="en" sz="1100">
                <a:solidFill>
                  <a:schemeClr val="dk2"/>
                </a:solidFill>
                <a:highlight>
                  <a:srgbClr val="FFFFFF"/>
                </a:highlight>
              </a:rPr>
              <a:t>Stock Items(flower, Plant) Information,   The Stock Items (flower, plant) information should include (at least): Latin name, Popular Name, Plant attributes (such as colour of foliage, colour of flowers, flowering period, height and spread for example, etc.), plant category (Shrub, tree, climber), Season of Interest (Any, Spring, Summer, Autumn, Winter), Full description, How to grow (Soil type, Moisture, Acid or Alkaline, sunlight {Full sun, half shade,} etc.) and Aftercare.​</a:t>
            </a:r>
          </a:p>
          <a:p>
            <a:pPr lvl="0" rtl="0">
              <a:lnSpc>
                <a:spcPct val="120000"/>
              </a:lnSpc>
              <a:spcBef>
                <a:spcPts val="0"/>
              </a:spcBef>
              <a:buNone/>
            </a:pPr>
            <a:r>
              <a:rPr lang="en" sz="1100">
                <a:solidFill>
                  <a:schemeClr val="dk2"/>
                </a:solidFill>
                <a:highlight>
                  <a:srgbClr val="FFFFFF"/>
                </a:highlight>
              </a:rPr>
              <a:t>​</a:t>
            </a:r>
          </a:p>
          <a:p>
            <a:pPr lvl="0" rtl="0">
              <a:lnSpc>
                <a:spcPct val="120000"/>
              </a:lnSpc>
              <a:spcBef>
                <a:spcPts val="0"/>
              </a:spcBef>
              <a:buNone/>
            </a:pPr>
            <a:r>
              <a:rPr lang="en" sz="1100">
                <a:solidFill>
                  <a:schemeClr val="dk2"/>
                </a:solidFill>
                <a:highlight>
                  <a:srgbClr val="FFFFFF"/>
                </a:highlight>
              </a:rPr>
              <a:t>Customer Orders, Purchase orders, LGC Ordering System, Store information( EMail, address, Name), Customers, </a:t>
            </a:r>
            <a:r>
              <a:rPr b="1" lang="en" sz="1100">
                <a:solidFill>
                  <a:srgbClr val="FF0000"/>
                </a:solidFill>
                <a:highlight>
                  <a:srgbClr val="FFFFFF"/>
                </a:highlight>
              </a:rPr>
              <a:t>Staff​</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716400" y="2285400"/>
            <a:ext cx="1711200" cy="572700"/>
          </a:xfrm>
          <a:prstGeom prst="rect">
            <a:avLst/>
          </a:prstGeom>
        </p:spPr>
        <p:txBody>
          <a:bodyPr anchorCtr="0" anchor="t" bIns="91425" lIns="91425" rIns="91425" wrap="square" tIns="91425">
            <a:noAutofit/>
          </a:bodyPr>
          <a:lstStyle/>
          <a:p>
            <a:pPr lvl="0" rtl="0">
              <a:spcBef>
                <a:spcPts val="0"/>
              </a:spcBef>
              <a:buNone/>
            </a:pPr>
            <a:r>
              <a:rPr lang="en"/>
              <a:t>Attributes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graphicFrame>
        <p:nvGraphicFramePr>
          <p:cNvPr id="197" name="Shape 197"/>
          <p:cNvGraphicFramePr/>
          <p:nvPr/>
        </p:nvGraphicFramePr>
        <p:xfrm>
          <a:off x="434038" y="433275"/>
          <a:ext cx="3000000" cy="3000000"/>
        </p:xfrm>
        <a:graphic>
          <a:graphicData uri="http://schemas.openxmlformats.org/drawingml/2006/table">
            <a:tbl>
              <a:tblPr>
                <a:noFill/>
                <a:tableStyleId>{122CEBA5-0735-4676-9E5A-41DC1E6C28E6}</a:tableStyleId>
              </a:tblPr>
              <a:tblGrid>
                <a:gridCol w="2465175"/>
                <a:gridCol w="5810750"/>
              </a:tblGrid>
              <a:tr h="159250">
                <a:tc>
                  <a:txBody>
                    <a:bodyPr>
                      <a:noAutofit/>
                    </a:bodyPr>
                    <a:lstStyle/>
                    <a:p>
                      <a:pPr indent="0" lvl="0" marL="88900" marR="88900" rtl="0">
                        <a:lnSpc>
                          <a:spcPct val="120000"/>
                        </a:lnSpc>
                        <a:spcBef>
                          <a:spcPts val="0"/>
                        </a:spcBef>
                        <a:buNone/>
                      </a:pPr>
                      <a:r>
                        <a:rPr b="1" lang="en" sz="1100">
                          <a:solidFill>
                            <a:srgbClr val="FFFFFF"/>
                          </a:solidFill>
                          <a:latin typeface="Calibri"/>
                          <a:ea typeface="Calibri"/>
                          <a:cs typeface="Calibri"/>
                          <a:sym typeface="Calibri"/>
                        </a:rPr>
                        <a:t>Entities​</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38025">
                      <a:solidFill>
                        <a:srgbClr val="FFFFFF"/>
                      </a:solidFill>
                      <a:prstDash val="solid"/>
                      <a:round/>
                      <a:headEnd len="med" w="med" type="none"/>
                      <a:tailEnd len="med" w="med" type="none"/>
                    </a:lnB>
                    <a:solidFill>
                      <a:srgbClr val="5B9BD5"/>
                    </a:solidFill>
                  </a:tcPr>
                </a:tc>
                <a:tc>
                  <a:txBody>
                    <a:bodyPr>
                      <a:noAutofit/>
                    </a:bodyPr>
                    <a:lstStyle/>
                    <a:p>
                      <a:pPr indent="0" lvl="0" marL="88900" marR="88900" rtl="0">
                        <a:lnSpc>
                          <a:spcPct val="120000"/>
                        </a:lnSpc>
                        <a:spcBef>
                          <a:spcPts val="0"/>
                        </a:spcBef>
                        <a:buNone/>
                      </a:pPr>
                      <a:r>
                        <a:rPr b="1" lang="en" sz="1100">
                          <a:solidFill>
                            <a:srgbClr val="FFFFFF"/>
                          </a:solidFill>
                          <a:latin typeface="Calibri"/>
                          <a:ea typeface="Calibri"/>
                          <a:cs typeface="Calibri"/>
                          <a:sym typeface="Calibri"/>
                        </a:rPr>
                        <a:t>Attributes​</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38025">
                      <a:solidFill>
                        <a:srgbClr val="FFFFFF"/>
                      </a:solidFill>
                      <a:prstDash val="solid"/>
                      <a:round/>
                      <a:headEnd len="med" w="med" type="none"/>
                      <a:tailEnd len="med" w="med" type="none"/>
                    </a:lnB>
                    <a:solidFill>
                      <a:srgbClr val="5B9BD5"/>
                    </a:solidFill>
                  </a:tcPr>
                </a:tc>
              </a:tr>
              <a:tr h="15925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Service​</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3802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Name, Due Date, Price</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3802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r>
              <a:tr h="24245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Customer​</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First Name, Surname, Email Address, Delivery Address &amp; Billing Address.​</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EAEFF7"/>
                    </a:solidFill>
                  </a:tcPr>
                </a:tc>
              </a:tr>
              <a:tr h="575225">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Plant​</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Latin name, Popular Name, Price, Plant attributes (colour of foliage, colour of flowers, flowering period, height, spread), Plant category, Season of Interest,  Full description, How to grow (Soil type, Moisture, Acid or Alkaline, sunlight etc.),  Aftercare.​</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r>
              <a:tr h="15925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Accessory​</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Name, Full description, Price.​</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EAEFF7"/>
                    </a:solidFill>
                  </a:tcPr>
                </a:tc>
              </a:tr>
              <a:tr h="492025">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Customer Order​</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Items (the item(s) ordered, the quantity of each item ordered, Price of each item ordered), Order Total, Order Placement Time, Order Placement Date, Order Status, Order Arrival Date.​</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r>
              <a:tr h="15925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Department​</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Name.​</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EAEFF7"/>
                    </a:solidFill>
                  </a:tcPr>
                </a:tc>
              </a:tr>
              <a:tr h="408825">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Purchase Order​</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Items required, Quantity required, Price by item, Order Total, Order date, Order status, Order Arrival Date, Total cost, Date payment sent.​</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r>
              <a:tr h="24245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Third Party Supplier​</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Name, Address.​</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EAEFF7"/>
                    </a:solidFill>
                  </a:tcPr>
                </a:tc>
              </a:tr>
              <a:tr h="15925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Staff​</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First Name, Surname, Email Address &amp; Address.​</a:t>
                      </a:r>
                    </a:p>
                  </a:txBody>
                  <a:tcPr marT="91425" marB="91425" marR="91425" marL="91425">
                    <a:lnL cap="flat" cmpd="sng" w="12575">
                      <a:solidFill>
                        <a:srgbClr val="FFFFFF"/>
                      </a:solidFill>
                      <a:prstDash val="solid"/>
                      <a:round/>
                      <a:headEnd len="med" w="med" type="none"/>
                      <a:tailEnd len="med" w="med" type="none"/>
                    </a:lnL>
                    <a:lnR cap="flat" cmpd="sng" w="12575">
                      <a:solidFill>
                        <a:srgbClr val="FFFFFF"/>
                      </a:solidFill>
                      <a:prstDash val="solid"/>
                      <a:round/>
                      <a:headEnd len="med" w="med" type="none"/>
                      <a:tailEnd len="med" w="med" type="none"/>
                    </a:lnR>
                    <a:lnT cap="flat" cmpd="sng" w="12575">
                      <a:solidFill>
                        <a:srgbClr val="FFFFFF"/>
                      </a:solidFill>
                      <a:prstDash val="solid"/>
                      <a:round/>
                      <a:headEnd len="med" w="med" type="none"/>
                      <a:tailEnd len="med" w="med" type="none"/>
                    </a:lnT>
                    <a:lnB cap="flat" cmpd="sng" w="12575">
                      <a:solidFill>
                        <a:srgbClr val="FFFFFF"/>
                      </a:solidFill>
                      <a:prstDash val="solid"/>
                      <a:round/>
                      <a:headEnd len="med" w="med" type="none"/>
                      <a:tailEnd len="med" w="med" type="none"/>
                    </a:lnB>
                    <a:solidFill>
                      <a:srgbClr val="D2DEEF"/>
                    </a:solidFill>
                  </a:tcPr>
                </a:tc>
              </a:tr>
            </a:tbl>
          </a:graphicData>
        </a:graphic>
      </p:graphicFrame>
      <p:sp>
        <p:nvSpPr>
          <p:cNvPr id="198" name="Shape 198"/>
          <p:cNvSpPr txBox="1"/>
          <p:nvPr>
            <p:ph type="title"/>
          </p:nvPr>
        </p:nvSpPr>
        <p:spPr>
          <a:xfrm>
            <a:off x="318800" y="34575"/>
            <a:ext cx="8567400" cy="398700"/>
          </a:xfrm>
          <a:prstGeom prst="rect">
            <a:avLst/>
          </a:prstGeom>
        </p:spPr>
        <p:txBody>
          <a:bodyPr anchorCtr="0" anchor="t" bIns="91425" lIns="91425" rIns="91425" wrap="square" tIns="91425">
            <a:noAutofit/>
          </a:bodyPr>
          <a:lstStyle/>
          <a:p>
            <a:pPr lvl="0" rtl="0">
              <a:spcBef>
                <a:spcPts val="0"/>
              </a:spcBef>
              <a:buNone/>
            </a:pPr>
            <a:r>
              <a:rPr lang="en" sz="1800"/>
              <a:t>Identifying the Attributes from the Entities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3374850" y="2285400"/>
            <a:ext cx="2394300" cy="572700"/>
          </a:xfrm>
          <a:prstGeom prst="rect">
            <a:avLst/>
          </a:prstGeom>
        </p:spPr>
        <p:txBody>
          <a:bodyPr anchorCtr="0" anchor="t" bIns="91425" lIns="91425" rIns="91425" wrap="square" tIns="91425">
            <a:noAutofit/>
          </a:bodyPr>
          <a:lstStyle/>
          <a:p>
            <a:pPr lvl="0" rtl="0" algn="l">
              <a:spcBef>
                <a:spcPts val="0"/>
              </a:spcBef>
              <a:buNone/>
            </a:pPr>
            <a:r>
              <a:rPr lang="en"/>
              <a:t>Relationships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77075"/>
            <a:ext cx="8567400" cy="398700"/>
          </a:xfrm>
          <a:prstGeom prst="rect">
            <a:avLst/>
          </a:prstGeom>
        </p:spPr>
        <p:txBody>
          <a:bodyPr anchorCtr="0" anchor="t" bIns="91425" lIns="91425" rIns="91425" wrap="square" tIns="91425">
            <a:noAutofit/>
          </a:bodyPr>
          <a:lstStyle/>
          <a:p>
            <a:pPr lvl="0" rtl="0">
              <a:spcBef>
                <a:spcPts val="0"/>
              </a:spcBef>
              <a:buNone/>
            </a:pPr>
            <a:r>
              <a:rPr lang="en" sz="1800"/>
              <a:t>Identifying Relationships</a:t>
            </a:r>
          </a:p>
        </p:txBody>
      </p:sp>
      <p:sp>
        <p:nvSpPr>
          <p:cNvPr id="209" name="Shape 209"/>
          <p:cNvSpPr txBox="1"/>
          <p:nvPr/>
        </p:nvSpPr>
        <p:spPr>
          <a:xfrm>
            <a:off x="726850" y="687425"/>
            <a:ext cx="4275000" cy="4275600"/>
          </a:xfrm>
          <a:prstGeom prst="rect">
            <a:avLst/>
          </a:prstGeom>
          <a:noFill/>
          <a:ln>
            <a:noFill/>
          </a:ln>
        </p:spPr>
        <p:txBody>
          <a:bodyPr anchorCtr="0" anchor="ctr" bIns="91425" lIns="91425" rIns="91425" wrap="square" tIns="91425">
            <a:noAutofit/>
          </a:bodyPr>
          <a:lstStyle/>
          <a:p>
            <a:pPr lvl="0" rtl="0">
              <a:lnSpc>
                <a:spcPct val="288000"/>
              </a:lnSpc>
              <a:spcBef>
                <a:spcPts val="0"/>
              </a:spcBef>
              <a:buNone/>
            </a:pPr>
            <a:r>
              <a:rPr b="1" lang="en" sz="1100">
                <a:solidFill>
                  <a:schemeClr val="dk1"/>
                </a:solidFill>
                <a:highlight>
                  <a:srgbClr val="FFFFFF"/>
                </a:highlight>
              </a:rPr>
              <a:t>Relationships From the brief:​</a:t>
            </a:r>
          </a:p>
          <a:p>
            <a:pPr lvl="0" rtl="0">
              <a:lnSpc>
                <a:spcPct val="288000"/>
              </a:lnSpc>
              <a:spcBef>
                <a:spcPts val="0"/>
              </a:spcBef>
              <a:buNone/>
            </a:pPr>
            <a:r>
              <a:rPr lang="en" sz="1100">
                <a:solidFill>
                  <a:schemeClr val="dk1"/>
                </a:solidFill>
                <a:highlight>
                  <a:srgbClr val="FFFFFF"/>
                </a:highlight>
              </a:rPr>
              <a:t>1) Customer Places Order​</a:t>
            </a:r>
          </a:p>
          <a:p>
            <a:pPr lvl="0" rtl="0">
              <a:lnSpc>
                <a:spcPct val="288000"/>
              </a:lnSpc>
              <a:spcBef>
                <a:spcPts val="0"/>
              </a:spcBef>
              <a:buNone/>
            </a:pPr>
            <a:r>
              <a:rPr lang="en" sz="1100">
                <a:solidFill>
                  <a:schemeClr val="dk1"/>
                </a:solidFill>
                <a:highlight>
                  <a:srgbClr val="FFFFFF"/>
                </a:highlight>
              </a:rPr>
              <a:t>3) Customer Order Controlled by department ​</a:t>
            </a:r>
          </a:p>
          <a:p>
            <a:pPr lvl="0" rtl="0">
              <a:lnSpc>
                <a:spcPct val="288000"/>
              </a:lnSpc>
              <a:spcBef>
                <a:spcPts val="0"/>
              </a:spcBef>
              <a:buNone/>
            </a:pPr>
            <a:r>
              <a:rPr lang="en" sz="1100">
                <a:solidFill>
                  <a:schemeClr val="dk1"/>
                </a:solidFill>
                <a:highlight>
                  <a:srgbClr val="FFFFFF"/>
                </a:highlight>
              </a:rPr>
              <a:t>4) Feedback from customer about Order ​</a:t>
            </a:r>
          </a:p>
          <a:p>
            <a:pPr lvl="0" rtl="0">
              <a:lnSpc>
                <a:spcPct val="288000"/>
              </a:lnSpc>
              <a:spcBef>
                <a:spcPts val="0"/>
              </a:spcBef>
              <a:buNone/>
            </a:pPr>
            <a:r>
              <a:rPr lang="en" sz="1100">
                <a:solidFill>
                  <a:schemeClr val="dk1"/>
                </a:solidFill>
                <a:highlight>
                  <a:srgbClr val="FFFFFF"/>
                </a:highlight>
              </a:rPr>
              <a:t>5) Purchase Order sent to Supplier​</a:t>
            </a:r>
          </a:p>
          <a:p>
            <a:pPr lvl="0" rtl="0">
              <a:lnSpc>
                <a:spcPct val="288000"/>
              </a:lnSpc>
              <a:spcBef>
                <a:spcPts val="0"/>
              </a:spcBef>
              <a:buNone/>
            </a:pPr>
            <a:r>
              <a:rPr lang="en" sz="1100">
                <a:solidFill>
                  <a:schemeClr val="dk1"/>
                </a:solidFill>
                <a:highlight>
                  <a:srgbClr val="FFFFFF"/>
                </a:highlight>
              </a:rPr>
              <a:t>6) Customer Order contains Plants, ​Services &amp; Or Accessories​</a:t>
            </a:r>
          </a:p>
        </p:txBody>
      </p:sp>
      <p:sp>
        <p:nvSpPr>
          <p:cNvPr id="210" name="Shape 210"/>
          <p:cNvSpPr txBox="1"/>
          <p:nvPr/>
        </p:nvSpPr>
        <p:spPr>
          <a:xfrm>
            <a:off x="4842125" y="1333500"/>
            <a:ext cx="3000000" cy="1987200"/>
          </a:xfrm>
          <a:prstGeom prst="rect">
            <a:avLst/>
          </a:prstGeom>
          <a:noFill/>
          <a:ln>
            <a:noFill/>
          </a:ln>
        </p:spPr>
        <p:txBody>
          <a:bodyPr anchorCtr="0" anchor="ctr" bIns="91425" lIns="91425" rIns="91425" wrap="square" tIns="91425">
            <a:noAutofit/>
          </a:bodyPr>
          <a:lstStyle/>
          <a:p>
            <a:pPr lvl="0" rtl="0">
              <a:lnSpc>
                <a:spcPct val="288000"/>
              </a:lnSpc>
              <a:spcBef>
                <a:spcPts val="0"/>
              </a:spcBef>
              <a:buNone/>
            </a:pPr>
            <a:r>
              <a:rPr b="1" lang="en" sz="1100">
                <a:solidFill>
                  <a:schemeClr val="dk1"/>
                </a:solidFill>
                <a:highlight>
                  <a:srgbClr val="FFFFFF"/>
                </a:highlight>
              </a:rPr>
              <a:t>Implied Relationships:​</a:t>
            </a:r>
          </a:p>
          <a:p>
            <a:pPr lvl="0" rtl="0">
              <a:lnSpc>
                <a:spcPct val="288000"/>
              </a:lnSpc>
              <a:spcBef>
                <a:spcPts val="0"/>
              </a:spcBef>
              <a:buNone/>
            </a:pPr>
            <a:r>
              <a:rPr lang="en" sz="1100">
                <a:solidFill>
                  <a:schemeClr val="dk1"/>
                </a:solidFill>
                <a:highlight>
                  <a:srgbClr val="FFFFFF"/>
                </a:highlight>
              </a:rPr>
              <a:t>1) Department has staff​</a:t>
            </a:r>
          </a:p>
          <a:p>
            <a:pPr lvl="0" rtl="0">
              <a:lnSpc>
                <a:spcPct val="288000"/>
              </a:lnSpc>
              <a:spcBef>
                <a:spcPts val="0"/>
              </a:spcBef>
              <a:buNone/>
            </a:pPr>
            <a:r>
              <a:rPr lang="en" sz="1100">
                <a:solidFill>
                  <a:schemeClr val="dk1"/>
                </a:solidFill>
                <a:highlight>
                  <a:srgbClr val="FFFFFF"/>
                </a:highlight>
              </a:rPr>
              <a:t>2) Department Stocks Plants &amp; Accessoires​</a:t>
            </a:r>
          </a:p>
          <a:p>
            <a:pPr lvl="0" rtl="0">
              <a:lnSpc>
                <a:spcPct val="288000"/>
              </a:lnSpc>
              <a:spcBef>
                <a:spcPts val="0"/>
              </a:spcBef>
              <a:buNone/>
            </a:pPr>
            <a:r>
              <a:rPr lang="en" sz="1100">
                <a:solidFill>
                  <a:schemeClr val="dk1"/>
                </a:solidFill>
                <a:highlight>
                  <a:srgbClr val="FFFFFF"/>
                </a:highlight>
              </a:rPr>
              <a:t>3) Department Provides the Services​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2439350" y="2285400"/>
            <a:ext cx="4330200" cy="572700"/>
          </a:xfrm>
          <a:prstGeom prst="rect">
            <a:avLst/>
          </a:prstGeom>
        </p:spPr>
        <p:txBody>
          <a:bodyPr anchorCtr="0" anchor="t" bIns="91425" lIns="91425" rIns="91425" wrap="square" tIns="91425">
            <a:noAutofit/>
          </a:bodyPr>
          <a:lstStyle/>
          <a:p>
            <a:pPr lvl="0" rtl="0">
              <a:spcBef>
                <a:spcPts val="0"/>
              </a:spcBef>
              <a:buNone/>
            </a:pPr>
            <a:r>
              <a:rPr lang="en"/>
              <a:t>Initial Conceptual design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229725" y="171775"/>
            <a:ext cx="8520600" cy="572700"/>
          </a:xfrm>
          <a:prstGeom prst="rect">
            <a:avLst/>
          </a:prstGeom>
        </p:spPr>
        <p:txBody>
          <a:bodyPr anchorCtr="0" anchor="t" bIns="91425" lIns="91425" rIns="91425" wrap="square" tIns="91425">
            <a:noAutofit/>
          </a:bodyPr>
          <a:lstStyle/>
          <a:p>
            <a:pPr lvl="0">
              <a:spcBef>
                <a:spcPts val="0"/>
              </a:spcBef>
              <a:buNone/>
            </a:pPr>
            <a:r>
              <a:rPr lang="en" sz="1800"/>
              <a:t>Initial Design 1/2</a:t>
            </a:r>
          </a:p>
        </p:txBody>
      </p:sp>
      <p:graphicFrame>
        <p:nvGraphicFramePr>
          <p:cNvPr id="221" name="Shape 221"/>
          <p:cNvGraphicFramePr/>
          <p:nvPr/>
        </p:nvGraphicFramePr>
        <p:xfrm>
          <a:off x="14638" y="894800"/>
          <a:ext cx="3000000" cy="3000000"/>
        </p:xfrm>
        <a:graphic>
          <a:graphicData uri="http://schemas.openxmlformats.org/drawingml/2006/table">
            <a:tbl>
              <a:tblPr>
                <a:noFill/>
                <a:tableStyleId>{122CEBA5-0735-4676-9E5A-41DC1E6C28E6}</a:tableStyleId>
              </a:tblPr>
              <a:tblGrid>
                <a:gridCol w="1052550"/>
                <a:gridCol w="8062175"/>
              </a:tblGrid>
              <a:tr h="319100">
                <a:tc>
                  <a:txBody>
                    <a:bodyPr>
                      <a:noAutofit/>
                    </a:bodyPr>
                    <a:lstStyle/>
                    <a:p>
                      <a:pPr indent="0" lvl="0" marL="88900" marR="88900" rtl="0">
                        <a:lnSpc>
                          <a:spcPct val="120000"/>
                        </a:lnSpc>
                        <a:spcBef>
                          <a:spcPts val="0"/>
                        </a:spcBef>
                        <a:buNone/>
                      </a:pPr>
                      <a:r>
                        <a:rPr b="1" lang="en" sz="1100">
                          <a:solidFill>
                            <a:srgbClr val="FFFFFF"/>
                          </a:solidFill>
                          <a:latin typeface="Calibri"/>
                          <a:ea typeface="Calibri"/>
                          <a:cs typeface="Calibri"/>
                          <a:sym typeface="Calibri"/>
                        </a:rPr>
                        <a:t>Entities​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c>
                  <a:txBody>
                    <a:bodyPr>
                      <a:noAutofit/>
                    </a:bodyPr>
                    <a:lstStyle/>
                    <a:p>
                      <a:pPr indent="0" lvl="0" marL="88900" marR="88900" rtl="0">
                        <a:lnSpc>
                          <a:spcPct val="120000"/>
                        </a:lnSpc>
                        <a:spcBef>
                          <a:spcPts val="0"/>
                        </a:spcBef>
                        <a:buNone/>
                      </a:pPr>
                      <a:r>
                        <a:rPr b="1" lang="en" sz="1100">
                          <a:solidFill>
                            <a:srgbClr val="FFFFFF"/>
                          </a:solidFill>
                          <a:latin typeface="Calibri"/>
                          <a:ea typeface="Calibri"/>
                          <a:cs typeface="Calibri"/>
                          <a:sym typeface="Calibri"/>
                        </a:rPr>
                        <a:t>Attributes​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r>
              <a:tr h="303725">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Service​</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Service is a strong entity with the attributes: </a:t>
                      </a:r>
                      <a:r>
                        <a:rPr b="1" lang="en" sz="1100">
                          <a:latin typeface="Calibri"/>
                          <a:ea typeface="Calibri"/>
                          <a:cs typeface="Calibri"/>
                          <a:sym typeface="Calibri"/>
                        </a:rPr>
                        <a:t>Name</a:t>
                      </a:r>
                      <a:r>
                        <a:rPr lang="en" sz="1100">
                          <a:latin typeface="Calibri"/>
                          <a:ea typeface="Calibri"/>
                          <a:cs typeface="Calibri"/>
                          <a:sym typeface="Calibri"/>
                        </a:rPr>
                        <a:t>, Due Date, Price.  All of the attributes are single valued. Name is the Primary Key.​</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r h="71915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Customer​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Customer is a strong entity with the attributes: Name(First Name, Surname),</a:t>
                      </a:r>
                      <a:r>
                        <a:rPr b="1" lang="en" sz="1100">
                          <a:latin typeface="Calibri"/>
                          <a:ea typeface="Calibri"/>
                          <a:cs typeface="Calibri"/>
                          <a:sym typeface="Calibri"/>
                        </a:rPr>
                        <a:t> Email Address</a:t>
                      </a:r>
                      <a:r>
                        <a:rPr lang="en" sz="1100">
                          <a:latin typeface="Calibri"/>
                          <a:ea typeface="Calibri"/>
                          <a:cs typeface="Calibri"/>
                          <a:sym typeface="Calibri"/>
                        </a:rPr>
                        <a:t>, Delivery Address &amp; Billing Address(Postcode, Street Name, Town, House No). Name and Address are composite attributes. Email address is single valued and the primary key.​</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r>
              <a:tr h="978075">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Plant​</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Plant is a strong entity with the attributes: Name(</a:t>
                      </a:r>
                      <a:r>
                        <a:rPr b="1" lang="en" sz="1100">
                          <a:latin typeface="Calibri"/>
                          <a:ea typeface="Calibri"/>
                          <a:cs typeface="Calibri"/>
                          <a:sym typeface="Calibri"/>
                        </a:rPr>
                        <a:t>Latin name</a:t>
                      </a:r>
                      <a:r>
                        <a:rPr lang="en" sz="1100">
                          <a:latin typeface="Calibri"/>
                          <a:ea typeface="Calibri"/>
                          <a:cs typeface="Calibri"/>
                          <a:sym typeface="Calibri"/>
                        </a:rPr>
                        <a:t>, Popular Name), Price, Plant attributes (colour of foliage, colour of flowers, flowering period, height, spread), Plant category, Season of Interest,  Full description, How to grow (Soil type, Moisture, Acid or Alkaline, sunlight etc.). Name, Plant attributes and how to grow are composite attributes, Price, plant category, season of interest and full description are single valued attributes. Popular Name is the primary key.​</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r h="52620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Accessory​</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Accessory is a strong entity with the attributes: </a:t>
                      </a:r>
                      <a:r>
                        <a:rPr b="1" lang="en" sz="1100">
                          <a:latin typeface="Calibri"/>
                          <a:ea typeface="Calibri"/>
                          <a:cs typeface="Calibri"/>
                          <a:sym typeface="Calibri"/>
                        </a:rPr>
                        <a:t>Name</a:t>
                      </a:r>
                      <a:r>
                        <a:rPr lang="en" sz="1100">
                          <a:latin typeface="Calibri"/>
                          <a:ea typeface="Calibri"/>
                          <a:cs typeface="Calibri"/>
                          <a:sym typeface="Calibri"/>
                        </a:rPr>
                        <a:t>, Full description, Price. All single valued attributes with Name being the primary key.​</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r>
              <a:tr h="887375">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Customer Order​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Customer Order is a weak entity of Customer with attributes: [Order Total], </a:t>
                      </a:r>
                      <a:r>
                        <a:rPr b="1" lang="en" sz="1100">
                          <a:latin typeface="Calibri"/>
                          <a:ea typeface="Calibri"/>
                          <a:cs typeface="Calibri"/>
                          <a:sym typeface="Calibri"/>
                        </a:rPr>
                        <a:t>Order Placement Time, Order Placement Date</a:t>
                      </a:r>
                      <a:r>
                        <a:rPr lang="en" sz="1100">
                          <a:latin typeface="Calibri"/>
                          <a:ea typeface="Calibri"/>
                          <a:cs typeface="Calibri"/>
                          <a:sym typeface="Calibri"/>
                        </a:rPr>
                        <a:t>, Order Status, Order Arrival Date. Order Total is a derived attribute, Order Placement Time, Order Placement date, order status and order arrival date are all single attributes. Order placement date and order placement time are partial keys.​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graphicFrame>
        <p:nvGraphicFramePr>
          <p:cNvPr id="226" name="Shape 226"/>
          <p:cNvGraphicFramePr/>
          <p:nvPr/>
        </p:nvGraphicFramePr>
        <p:xfrm>
          <a:off x="14625" y="1068950"/>
          <a:ext cx="3000000" cy="3000000"/>
        </p:xfrm>
        <a:graphic>
          <a:graphicData uri="http://schemas.openxmlformats.org/drawingml/2006/table">
            <a:tbl>
              <a:tblPr>
                <a:noFill/>
                <a:tableStyleId>{122CEBA5-0735-4676-9E5A-41DC1E6C28E6}</a:tableStyleId>
              </a:tblPr>
              <a:tblGrid>
                <a:gridCol w="1052550"/>
                <a:gridCol w="8062175"/>
              </a:tblGrid>
              <a:tr h="428200">
                <a:tc>
                  <a:txBody>
                    <a:bodyPr>
                      <a:noAutofit/>
                    </a:bodyPr>
                    <a:lstStyle/>
                    <a:p>
                      <a:pPr indent="0" lvl="0" marL="88900" marR="88900" rtl="0">
                        <a:lnSpc>
                          <a:spcPct val="120000"/>
                        </a:lnSpc>
                        <a:spcBef>
                          <a:spcPts val="0"/>
                        </a:spcBef>
                        <a:buNone/>
                      </a:pPr>
                      <a:r>
                        <a:rPr b="1" lang="en" sz="1100">
                          <a:solidFill>
                            <a:srgbClr val="FFFFFF"/>
                          </a:solidFill>
                          <a:latin typeface="Calibri"/>
                          <a:ea typeface="Calibri"/>
                          <a:cs typeface="Calibri"/>
                          <a:sym typeface="Calibri"/>
                        </a:rPr>
                        <a:t>Entities​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c>
                  <a:txBody>
                    <a:bodyPr>
                      <a:noAutofit/>
                    </a:bodyPr>
                    <a:lstStyle/>
                    <a:p>
                      <a:pPr indent="0" lvl="0" marL="88900" marR="88900" rtl="0">
                        <a:lnSpc>
                          <a:spcPct val="120000"/>
                        </a:lnSpc>
                        <a:spcBef>
                          <a:spcPts val="0"/>
                        </a:spcBef>
                        <a:buNone/>
                      </a:pPr>
                      <a:r>
                        <a:rPr b="1" lang="en" sz="1100">
                          <a:solidFill>
                            <a:srgbClr val="FFFFFF"/>
                          </a:solidFill>
                          <a:latin typeface="Calibri"/>
                          <a:ea typeface="Calibri"/>
                          <a:cs typeface="Calibri"/>
                          <a:sym typeface="Calibri"/>
                        </a:rPr>
                        <a:t>Attributes​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r>
              <a:tr h="42820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Department​</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Department is a strong entity with the attribute: </a:t>
                      </a:r>
                      <a:r>
                        <a:rPr b="1" lang="en" sz="1100">
                          <a:latin typeface="Calibri"/>
                          <a:ea typeface="Calibri"/>
                          <a:cs typeface="Calibri"/>
                          <a:sym typeface="Calibri"/>
                        </a:rPr>
                        <a:t>Name. </a:t>
                      </a:r>
                      <a:r>
                        <a:rPr lang="en" sz="1100">
                          <a:latin typeface="Calibri"/>
                          <a:ea typeface="Calibri"/>
                          <a:cs typeface="Calibri"/>
                          <a:sym typeface="Calibri"/>
                        </a:rPr>
                        <a:t>Name is a single stored attribute and is the primary key.​</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r>
              <a:tr h="109930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Purchase Order​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Purchase Order is a weak entity of the Third Party Supplier and has attributes: Purchase Order Items({Items required}, {Quantity required}, {Price Per item}), [Order Total], </a:t>
                      </a:r>
                      <a:r>
                        <a:rPr b="1" lang="en" sz="1100">
                          <a:latin typeface="Calibri"/>
                          <a:ea typeface="Calibri"/>
                          <a:cs typeface="Calibri"/>
                          <a:sym typeface="Calibri"/>
                        </a:rPr>
                        <a:t>Order Time, Order date</a:t>
                      </a:r>
                      <a:r>
                        <a:rPr lang="en" sz="1100">
                          <a:latin typeface="Calibri"/>
                          <a:ea typeface="Calibri"/>
                          <a:cs typeface="Calibri"/>
                          <a:sym typeface="Calibri"/>
                        </a:rPr>
                        <a:t>, Order status, Order Arrival Date, Date payment sent. Purchase order items is a composite attribute including three multi valued attributes. Order total is a derived attribute, and all other attributes are single stored. Order Time and Order Date are the partial keys.​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r h="65190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Third Party Supplier​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The third party supplier is a strong entity and has the attributes: </a:t>
                      </a:r>
                      <a:r>
                        <a:rPr b="1" lang="en" sz="1100">
                          <a:latin typeface="Calibri"/>
                          <a:ea typeface="Calibri"/>
                          <a:cs typeface="Calibri"/>
                          <a:sym typeface="Calibri"/>
                        </a:rPr>
                        <a:t>Name</a:t>
                      </a:r>
                      <a:r>
                        <a:rPr lang="en" sz="1100">
                          <a:latin typeface="Calibri"/>
                          <a:ea typeface="Calibri"/>
                          <a:cs typeface="Calibri"/>
                          <a:sym typeface="Calibri"/>
                        </a:rPr>
                        <a:t>, Address(Town, Postcode, Street). Name is the single attribute and the primary key. Address is a composite attribute.​</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r>
              <a:tr h="651900">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Staff​</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nSpc>
                          <a:spcPct val="120000"/>
                        </a:lnSpc>
                        <a:spcBef>
                          <a:spcPts val="0"/>
                        </a:spcBef>
                        <a:buNone/>
                      </a:pPr>
                      <a:r>
                        <a:rPr lang="en" sz="1100">
                          <a:latin typeface="Calibri"/>
                          <a:ea typeface="Calibri"/>
                          <a:cs typeface="Calibri"/>
                          <a:sym typeface="Calibri"/>
                        </a:rPr>
                        <a:t>Name(First Name, Surname),</a:t>
                      </a:r>
                      <a:r>
                        <a:rPr b="1" lang="en" sz="1100">
                          <a:latin typeface="Calibri"/>
                          <a:ea typeface="Calibri"/>
                          <a:cs typeface="Calibri"/>
                          <a:sym typeface="Calibri"/>
                        </a:rPr>
                        <a:t> Email Address, </a:t>
                      </a:r>
                      <a:r>
                        <a:rPr lang="en" sz="1100">
                          <a:latin typeface="Calibri"/>
                          <a:ea typeface="Calibri"/>
                          <a:cs typeface="Calibri"/>
                          <a:sym typeface="Calibri"/>
                        </a:rPr>
                        <a:t>Address(Postcode, Street Name, Town, House No). Email Address is the primary key, Name and Address are composite attributes.​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bl>
          </a:graphicData>
        </a:graphic>
      </p:graphicFrame>
      <p:sp>
        <p:nvSpPr>
          <p:cNvPr id="227" name="Shape 227"/>
          <p:cNvSpPr txBox="1"/>
          <p:nvPr>
            <p:ph type="title"/>
          </p:nvPr>
        </p:nvSpPr>
        <p:spPr>
          <a:xfrm>
            <a:off x="229725" y="171775"/>
            <a:ext cx="8520600" cy="572700"/>
          </a:xfrm>
          <a:prstGeom prst="rect">
            <a:avLst/>
          </a:prstGeom>
        </p:spPr>
        <p:txBody>
          <a:bodyPr anchorCtr="0" anchor="t" bIns="91425" lIns="91425" rIns="91425" wrap="square" tIns="91425">
            <a:noAutofit/>
          </a:bodyPr>
          <a:lstStyle/>
          <a:p>
            <a:pPr lvl="0" rtl="0">
              <a:spcBef>
                <a:spcPts val="0"/>
              </a:spcBef>
              <a:buNone/>
            </a:pPr>
            <a:r>
              <a:rPr lang="en" sz="1800"/>
              <a:t>Initial Design 2/2</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1461625" y="2285400"/>
            <a:ext cx="5782200" cy="572700"/>
          </a:xfrm>
          <a:prstGeom prst="rect">
            <a:avLst/>
          </a:prstGeom>
        </p:spPr>
        <p:txBody>
          <a:bodyPr anchorCtr="0" anchor="t" bIns="91425" lIns="91425" rIns="91425" wrap="square" tIns="91425">
            <a:noAutofit/>
          </a:bodyPr>
          <a:lstStyle/>
          <a:p>
            <a:pPr lvl="0" rtl="0">
              <a:spcBef>
                <a:spcPts val="0"/>
              </a:spcBef>
              <a:buNone/>
            </a:pPr>
            <a:r>
              <a:rPr lang="en"/>
              <a:t>P</a:t>
            </a:r>
            <a:r>
              <a:rPr lang="en"/>
              <a:t>reliminary Design of Entity Types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2680050" y="2285400"/>
            <a:ext cx="3783900" cy="572700"/>
          </a:xfrm>
          <a:prstGeom prst="rect">
            <a:avLst/>
          </a:prstGeom>
        </p:spPr>
        <p:txBody>
          <a:bodyPr anchorCtr="0" anchor="t" bIns="91425" lIns="91425" rIns="91425" wrap="square" tIns="91425">
            <a:noAutofit/>
          </a:bodyPr>
          <a:lstStyle/>
          <a:p>
            <a:pPr lvl="0" rtl="0">
              <a:spcBef>
                <a:spcPts val="0"/>
              </a:spcBef>
              <a:buNone/>
            </a:pPr>
            <a:r>
              <a:rPr lang="en"/>
              <a:t>Appraisal</a:t>
            </a:r>
            <a:r>
              <a:rPr lang="en"/>
              <a:t> and Analysis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nvSpPr>
        <p:spPr>
          <a:xfrm>
            <a:off x="0" y="549375"/>
            <a:ext cx="8929800" cy="4509600"/>
          </a:xfrm>
          <a:prstGeom prst="rect">
            <a:avLst/>
          </a:prstGeom>
          <a:noFill/>
          <a:ln>
            <a:noFill/>
          </a:ln>
        </p:spPr>
        <p:txBody>
          <a:bodyPr anchorCtr="0" anchor="ctr" bIns="91425" lIns="91425" rIns="91425" wrap="square" tIns="91425">
            <a:noAutofit/>
          </a:bodyPr>
          <a:lstStyle/>
          <a:p>
            <a:pPr indent="-298450" lvl="0" marL="457200" rtl="0">
              <a:lnSpc>
                <a:spcPct val="118400"/>
              </a:lnSpc>
              <a:spcBef>
                <a:spcPts val="0"/>
              </a:spcBef>
              <a:buClr>
                <a:schemeClr val="dk1"/>
              </a:buClr>
              <a:buSzPct val="100000"/>
              <a:buFont typeface="Calibri"/>
              <a:buChar char="-"/>
            </a:pPr>
            <a:r>
              <a:rPr b="1" lang="en" sz="1100">
                <a:solidFill>
                  <a:schemeClr val="dk1"/>
                </a:solidFill>
                <a:highlight>
                  <a:srgbClr val="FFFFFF"/>
                </a:highlight>
                <a:latin typeface="Calibri"/>
                <a:ea typeface="Calibri"/>
                <a:cs typeface="Calibri"/>
                <a:sym typeface="Calibri"/>
              </a:rPr>
              <a:t>Customer:</a:t>
            </a:r>
          </a:p>
          <a:p>
            <a:pPr lvl="0" rtl="0">
              <a:lnSpc>
                <a:spcPct val="118400"/>
              </a:lnSpc>
              <a:spcBef>
                <a:spcPts val="0"/>
              </a:spcBef>
              <a:buNone/>
            </a:pPr>
            <a:r>
              <a:rPr lang="en" sz="1100">
                <a:solidFill>
                  <a:schemeClr val="dk1"/>
                </a:solidFill>
                <a:highlight>
                  <a:srgbClr val="FFFFFF"/>
                </a:highlight>
                <a:latin typeface="Calibri"/>
                <a:ea typeface="Calibri"/>
                <a:cs typeface="Calibri"/>
                <a:sym typeface="Calibri"/>
              </a:rPr>
              <a:t> 	--	Name(First Name, Surname),</a:t>
            </a:r>
            <a:r>
              <a:rPr b="1" lang="en" sz="1100">
                <a:solidFill>
                  <a:schemeClr val="dk1"/>
                </a:solidFill>
                <a:highlight>
                  <a:srgbClr val="FFFFFF"/>
                </a:highlight>
                <a:latin typeface="Calibri"/>
                <a:ea typeface="Calibri"/>
                <a:cs typeface="Calibri"/>
                <a:sym typeface="Calibri"/>
              </a:rPr>
              <a:t> Email Address</a:t>
            </a:r>
            <a:r>
              <a:rPr lang="en" sz="1100">
                <a:solidFill>
                  <a:schemeClr val="dk1"/>
                </a:solidFill>
                <a:highlight>
                  <a:srgbClr val="FFFFFF"/>
                </a:highlight>
                <a:latin typeface="Calibri"/>
                <a:ea typeface="Calibri"/>
                <a:cs typeface="Calibri"/>
                <a:sym typeface="Calibri"/>
              </a:rPr>
              <a:t>, Delivery Address &amp; Billing Address(Postcode, Street Name, Town, House No).</a:t>
            </a:r>
          </a:p>
          <a:p>
            <a:pPr indent="-298450" lvl="0" marL="457200" rtl="0">
              <a:lnSpc>
                <a:spcPct val="118400"/>
              </a:lnSpc>
              <a:spcBef>
                <a:spcPts val="0"/>
              </a:spcBef>
              <a:buClr>
                <a:schemeClr val="dk1"/>
              </a:buClr>
              <a:buSzPct val="100000"/>
              <a:buFont typeface="Calibri"/>
              <a:buChar char="-"/>
            </a:pPr>
            <a:r>
              <a:rPr b="1" lang="en" sz="1100">
                <a:solidFill>
                  <a:schemeClr val="dk1"/>
                </a:solidFill>
                <a:highlight>
                  <a:srgbClr val="FFFFFF"/>
                </a:highlight>
                <a:latin typeface="Calibri"/>
                <a:ea typeface="Calibri"/>
                <a:cs typeface="Calibri"/>
                <a:sym typeface="Calibri"/>
              </a:rPr>
              <a:t>Customer Order:</a:t>
            </a:r>
            <a:r>
              <a:rPr lang="en" sz="1100">
                <a:solidFill>
                  <a:schemeClr val="dk1"/>
                </a:solidFill>
                <a:highlight>
                  <a:srgbClr val="FFFFFF"/>
                </a:highlight>
                <a:latin typeface="Calibri"/>
                <a:ea typeface="Calibri"/>
                <a:cs typeface="Calibri"/>
                <a:sym typeface="Calibri"/>
              </a:rPr>
              <a:t>​</a:t>
            </a:r>
          </a:p>
          <a:p>
            <a:pPr lvl="0" marL="228600" rtl="0">
              <a:lnSpc>
                <a:spcPct val="118400"/>
              </a:lnSpc>
              <a:spcBef>
                <a:spcPts val="0"/>
              </a:spcBef>
              <a:buNone/>
            </a:pPr>
            <a:r>
              <a:rPr lang="en" sz="1100">
                <a:solidFill>
                  <a:schemeClr val="dk1"/>
                </a:solidFill>
                <a:highlight>
                  <a:srgbClr val="FFFFFF"/>
                </a:highlight>
                <a:latin typeface="Calibri"/>
                <a:ea typeface="Calibri"/>
                <a:cs typeface="Calibri"/>
                <a:sym typeface="Calibri"/>
              </a:rPr>
              <a:t> 		--- 	</a:t>
            </a:r>
            <a:r>
              <a:rPr b="1" lang="en" sz="1100">
                <a:solidFill>
                  <a:schemeClr val="dk1"/>
                </a:solidFill>
                <a:highlight>
                  <a:srgbClr val="FFFFFF"/>
                </a:highlight>
                <a:latin typeface="Calibri"/>
                <a:ea typeface="Calibri"/>
                <a:cs typeface="Calibri"/>
                <a:sym typeface="Calibri"/>
              </a:rPr>
              <a:t>Order Placement Time, Order Placement Date</a:t>
            </a:r>
            <a:r>
              <a:rPr lang="en" sz="1100">
                <a:solidFill>
                  <a:schemeClr val="dk1"/>
                </a:solidFill>
                <a:highlight>
                  <a:srgbClr val="FFFFFF"/>
                </a:highlight>
                <a:latin typeface="Calibri"/>
                <a:ea typeface="Calibri"/>
                <a:cs typeface="Calibri"/>
                <a:sym typeface="Calibri"/>
              </a:rPr>
              <a:t>,[Order Total], Order Status, Order Arrival Date. ​</a:t>
            </a:r>
          </a:p>
          <a:p>
            <a:pPr indent="-298450" lvl="0" marL="457200" rtl="0">
              <a:lnSpc>
                <a:spcPct val="118400"/>
              </a:lnSpc>
              <a:spcBef>
                <a:spcPts val="0"/>
              </a:spcBef>
              <a:buClr>
                <a:schemeClr val="dk1"/>
              </a:buClr>
              <a:buSzPct val="100000"/>
              <a:buFont typeface="Calibri"/>
              <a:buChar char="-"/>
            </a:pPr>
            <a:r>
              <a:rPr b="1" lang="en" sz="1100">
                <a:solidFill>
                  <a:schemeClr val="dk1"/>
                </a:solidFill>
                <a:highlight>
                  <a:srgbClr val="FFFFFF"/>
                </a:highlight>
                <a:latin typeface="Calibri"/>
                <a:ea typeface="Calibri"/>
                <a:cs typeface="Calibri"/>
                <a:sym typeface="Calibri"/>
              </a:rPr>
              <a:t>Servies</a:t>
            </a:r>
            <a:r>
              <a:rPr lang="en" sz="1100">
                <a:solidFill>
                  <a:schemeClr val="dk1"/>
                </a:solidFill>
                <a:highlight>
                  <a:srgbClr val="FFFFFF"/>
                </a:highlight>
                <a:latin typeface="Calibri"/>
                <a:ea typeface="Calibri"/>
                <a:cs typeface="Calibri"/>
                <a:sym typeface="Calibri"/>
              </a:rPr>
              <a:t>:</a:t>
            </a:r>
          </a:p>
          <a:p>
            <a:pPr lvl="0" rtl="0">
              <a:lnSpc>
                <a:spcPct val="118400"/>
              </a:lnSpc>
              <a:spcBef>
                <a:spcPts val="0"/>
              </a:spcBef>
              <a:buNone/>
            </a:pPr>
            <a:r>
              <a:rPr b="1" lang="en" sz="1100">
                <a:solidFill>
                  <a:schemeClr val="dk1"/>
                </a:solidFill>
                <a:highlight>
                  <a:srgbClr val="FFFFFF"/>
                </a:highlight>
                <a:latin typeface="Calibri"/>
                <a:ea typeface="Calibri"/>
                <a:cs typeface="Calibri"/>
                <a:sym typeface="Calibri"/>
              </a:rPr>
              <a:t> </a:t>
            </a:r>
            <a:r>
              <a:rPr lang="en" sz="1100">
                <a:solidFill>
                  <a:schemeClr val="dk1"/>
                </a:solidFill>
                <a:highlight>
                  <a:srgbClr val="FFFFFF"/>
                </a:highlight>
                <a:latin typeface="Calibri"/>
                <a:ea typeface="Calibri"/>
                <a:cs typeface="Calibri"/>
                <a:sym typeface="Calibri"/>
              </a:rPr>
              <a:t>	--	</a:t>
            </a:r>
            <a:r>
              <a:rPr b="1" lang="en" sz="1100">
                <a:solidFill>
                  <a:schemeClr val="dk1"/>
                </a:solidFill>
                <a:highlight>
                  <a:srgbClr val="FFFFFF"/>
                </a:highlight>
                <a:latin typeface="Calibri"/>
                <a:ea typeface="Calibri"/>
                <a:cs typeface="Calibri"/>
                <a:sym typeface="Calibri"/>
              </a:rPr>
              <a:t>Name</a:t>
            </a:r>
            <a:r>
              <a:rPr lang="en" sz="1100">
                <a:solidFill>
                  <a:schemeClr val="dk1"/>
                </a:solidFill>
                <a:highlight>
                  <a:srgbClr val="FFFFFF"/>
                </a:highlight>
                <a:latin typeface="Calibri"/>
                <a:ea typeface="Calibri"/>
                <a:cs typeface="Calibri"/>
                <a:sym typeface="Calibri"/>
              </a:rPr>
              <a:t>, Due Date, Price.  ​</a:t>
            </a:r>
          </a:p>
          <a:p>
            <a:pPr indent="-298450" lvl="0" marL="457200" rtl="0">
              <a:lnSpc>
                <a:spcPct val="118400"/>
              </a:lnSpc>
              <a:spcBef>
                <a:spcPts val="0"/>
              </a:spcBef>
              <a:buClr>
                <a:schemeClr val="dk1"/>
              </a:buClr>
              <a:buSzPct val="100000"/>
              <a:buFont typeface="Calibri"/>
              <a:buChar char="-"/>
            </a:pPr>
            <a:r>
              <a:rPr b="1" lang="en" sz="1100">
                <a:solidFill>
                  <a:schemeClr val="dk1"/>
                </a:solidFill>
                <a:highlight>
                  <a:srgbClr val="FFFFFF"/>
                </a:highlight>
                <a:latin typeface="Calibri"/>
                <a:ea typeface="Calibri"/>
                <a:cs typeface="Calibri"/>
                <a:sym typeface="Calibri"/>
              </a:rPr>
              <a:t>Accessories</a:t>
            </a:r>
            <a:r>
              <a:rPr lang="en" sz="1100">
                <a:solidFill>
                  <a:schemeClr val="dk1"/>
                </a:solidFill>
                <a:highlight>
                  <a:srgbClr val="FFFFFF"/>
                </a:highlight>
                <a:latin typeface="Calibri"/>
                <a:ea typeface="Calibri"/>
                <a:cs typeface="Calibri"/>
                <a:sym typeface="Calibri"/>
              </a:rPr>
              <a:t>:</a:t>
            </a:r>
          </a:p>
          <a:p>
            <a:pPr indent="-228600" lvl="0" marL="685800" rtl="0">
              <a:lnSpc>
                <a:spcPct val="118400"/>
              </a:lnSpc>
              <a:spcBef>
                <a:spcPts val="0"/>
              </a:spcBef>
              <a:buNone/>
            </a:pPr>
            <a:r>
              <a:rPr lang="en" sz="1100">
                <a:solidFill>
                  <a:schemeClr val="dk1"/>
                </a:solidFill>
                <a:highlight>
                  <a:srgbClr val="FFFFFF"/>
                </a:highlight>
                <a:latin typeface="Calibri"/>
                <a:ea typeface="Calibri"/>
                <a:cs typeface="Calibri"/>
                <a:sym typeface="Calibri"/>
              </a:rPr>
              <a:t>--	</a:t>
            </a:r>
            <a:r>
              <a:rPr b="1" lang="en" sz="1100">
                <a:solidFill>
                  <a:schemeClr val="dk1"/>
                </a:solidFill>
                <a:highlight>
                  <a:srgbClr val="FFFFFF"/>
                </a:highlight>
                <a:latin typeface="Calibri"/>
                <a:ea typeface="Calibri"/>
                <a:cs typeface="Calibri"/>
                <a:sym typeface="Calibri"/>
              </a:rPr>
              <a:t>	Name</a:t>
            </a:r>
            <a:r>
              <a:rPr lang="en" sz="1100">
                <a:solidFill>
                  <a:schemeClr val="dk1"/>
                </a:solidFill>
                <a:highlight>
                  <a:srgbClr val="FFFFFF"/>
                </a:highlight>
                <a:latin typeface="Calibri"/>
                <a:ea typeface="Calibri"/>
                <a:cs typeface="Calibri"/>
                <a:sym typeface="Calibri"/>
              </a:rPr>
              <a:t>, Due Date, Price.  ​</a:t>
            </a:r>
          </a:p>
          <a:p>
            <a:pPr indent="-298450" lvl="0" marL="457200" rtl="0">
              <a:lnSpc>
                <a:spcPct val="118400"/>
              </a:lnSpc>
              <a:spcBef>
                <a:spcPts val="0"/>
              </a:spcBef>
              <a:buClr>
                <a:schemeClr val="dk1"/>
              </a:buClr>
              <a:buSzPct val="100000"/>
              <a:buFont typeface="Calibri"/>
              <a:buChar char="-"/>
            </a:pPr>
            <a:r>
              <a:rPr b="1" lang="en" sz="1100">
                <a:solidFill>
                  <a:schemeClr val="dk1"/>
                </a:solidFill>
                <a:highlight>
                  <a:srgbClr val="FFFFFF"/>
                </a:highlight>
                <a:latin typeface="Calibri"/>
                <a:ea typeface="Calibri"/>
                <a:cs typeface="Calibri"/>
                <a:sym typeface="Calibri"/>
              </a:rPr>
              <a:t>Plants</a:t>
            </a:r>
            <a:r>
              <a:rPr lang="en" sz="1100">
                <a:solidFill>
                  <a:schemeClr val="dk1"/>
                </a:solidFill>
                <a:highlight>
                  <a:srgbClr val="FFFFFF"/>
                </a:highlight>
                <a:latin typeface="Calibri"/>
                <a:ea typeface="Calibri"/>
                <a:cs typeface="Calibri"/>
                <a:sym typeface="Calibri"/>
              </a:rPr>
              <a:t>:</a:t>
            </a:r>
          </a:p>
          <a:p>
            <a:pPr indent="0" lvl="0" marL="457200" rtl="0">
              <a:lnSpc>
                <a:spcPct val="118400"/>
              </a:lnSpc>
              <a:spcBef>
                <a:spcPts val="0"/>
              </a:spcBef>
              <a:buNone/>
            </a:pPr>
            <a:r>
              <a:rPr lang="en" sz="1100">
                <a:solidFill>
                  <a:schemeClr val="dk1"/>
                </a:solidFill>
                <a:highlight>
                  <a:srgbClr val="FFFFFF"/>
                </a:highlight>
                <a:latin typeface="Calibri"/>
                <a:ea typeface="Calibri"/>
                <a:cs typeface="Calibri"/>
                <a:sym typeface="Calibri"/>
              </a:rPr>
              <a:t>--	Name(</a:t>
            </a:r>
            <a:r>
              <a:rPr b="1" lang="en" sz="1100">
                <a:solidFill>
                  <a:schemeClr val="dk1"/>
                </a:solidFill>
                <a:highlight>
                  <a:srgbClr val="FFFFFF"/>
                </a:highlight>
                <a:latin typeface="Calibri"/>
                <a:ea typeface="Calibri"/>
                <a:cs typeface="Calibri"/>
                <a:sym typeface="Calibri"/>
              </a:rPr>
              <a:t>Latin name</a:t>
            </a:r>
            <a:r>
              <a:rPr lang="en" sz="1100">
                <a:solidFill>
                  <a:schemeClr val="dk1"/>
                </a:solidFill>
                <a:highlight>
                  <a:srgbClr val="FFFFFF"/>
                </a:highlight>
                <a:latin typeface="Calibri"/>
                <a:ea typeface="Calibri"/>
                <a:cs typeface="Calibri"/>
                <a:sym typeface="Calibri"/>
              </a:rPr>
              <a:t>, Popular Name), Price, Plant attributes (colour of foliage, colour of flowers, flowering period, height, spread),   Plant            category, Season of Interest,  Full description, How to grow (Soil type, Moisture, Acid or Alkaline, sunlight etc.). ​</a:t>
            </a:r>
          </a:p>
          <a:p>
            <a:pPr indent="-298450" lvl="0" marL="457200" rtl="0">
              <a:lnSpc>
                <a:spcPct val="118400"/>
              </a:lnSpc>
              <a:spcBef>
                <a:spcPts val="0"/>
              </a:spcBef>
              <a:buClr>
                <a:schemeClr val="dk1"/>
              </a:buClr>
              <a:buSzPct val="100000"/>
              <a:buFont typeface="Calibri"/>
              <a:buChar char="-"/>
            </a:pPr>
            <a:r>
              <a:rPr b="1" lang="en" sz="1100">
                <a:solidFill>
                  <a:schemeClr val="dk1"/>
                </a:solidFill>
                <a:highlight>
                  <a:srgbClr val="FFFFFF"/>
                </a:highlight>
                <a:latin typeface="Calibri"/>
                <a:ea typeface="Calibri"/>
                <a:cs typeface="Calibri"/>
                <a:sym typeface="Calibri"/>
              </a:rPr>
              <a:t>Department:</a:t>
            </a:r>
            <a:r>
              <a:rPr lang="en" sz="1100">
                <a:solidFill>
                  <a:schemeClr val="dk1"/>
                </a:solidFill>
                <a:highlight>
                  <a:srgbClr val="FFFFFF"/>
                </a:highlight>
                <a:latin typeface="Calibri"/>
                <a:ea typeface="Calibri"/>
                <a:cs typeface="Calibri"/>
                <a:sym typeface="Calibri"/>
              </a:rPr>
              <a:t>​</a:t>
            </a:r>
          </a:p>
          <a:p>
            <a:pPr lvl="0" rtl="0">
              <a:lnSpc>
                <a:spcPct val="118400"/>
              </a:lnSpc>
              <a:spcBef>
                <a:spcPts val="0"/>
              </a:spcBef>
              <a:buNone/>
            </a:pPr>
            <a:r>
              <a:rPr b="1" lang="en" sz="1100">
                <a:solidFill>
                  <a:schemeClr val="dk1"/>
                </a:solidFill>
                <a:highlight>
                  <a:srgbClr val="FFFFFF"/>
                </a:highlight>
                <a:latin typeface="Calibri"/>
                <a:ea typeface="Calibri"/>
                <a:cs typeface="Calibri"/>
                <a:sym typeface="Calibri"/>
              </a:rPr>
              <a:t> 	</a:t>
            </a:r>
            <a:r>
              <a:rPr lang="en" sz="1100">
                <a:solidFill>
                  <a:schemeClr val="dk1"/>
                </a:solidFill>
                <a:highlight>
                  <a:srgbClr val="FFFFFF"/>
                </a:highlight>
                <a:latin typeface="Calibri"/>
                <a:ea typeface="Calibri"/>
                <a:cs typeface="Calibri"/>
                <a:sym typeface="Calibri"/>
              </a:rPr>
              <a:t>--	</a:t>
            </a:r>
            <a:r>
              <a:rPr b="1" lang="en" sz="1100">
                <a:solidFill>
                  <a:schemeClr val="dk1"/>
                </a:solidFill>
                <a:highlight>
                  <a:srgbClr val="FFFFFF"/>
                </a:highlight>
                <a:latin typeface="Calibri"/>
                <a:ea typeface="Calibri"/>
                <a:cs typeface="Calibri"/>
                <a:sym typeface="Calibri"/>
              </a:rPr>
              <a:t>Name</a:t>
            </a:r>
            <a:r>
              <a:rPr lang="en" sz="1100">
                <a:solidFill>
                  <a:schemeClr val="dk1"/>
                </a:solidFill>
                <a:highlight>
                  <a:srgbClr val="FFFFFF"/>
                </a:highlight>
                <a:latin typeface="Calibri"/>
                <a:ea typeface="Calibri"/>
                <a:cs typeface="Calibri"/>
                <a:sym typeface="Calibri"/>
              </a:rPr>
              <a:t>​</a:t>
            </a:r>
          </a:p>
          <a:p>
            <a:pPr indent="-298450" lvl="0" marL="457200" rtl="0">
              <a:lnSpc>
                <a:spcPct val="118400"/>
              </a:lnSpc>
              <a:spcBef>
                <a:spcPts val="0"/>
              </a:spcBef>
              <a:buClr>
                <a:schemeClr val="dk1"/>
              </a:buClr>
              <a:buSzPct val="100000"/>
              <a:buFont typeface="Calibri"/>
              <a:buChar char="-"/>
            </a:pPr>
            <a:r>
              <a:rPr b="1" lang="en" sz="1100">
                <a:solidFill>
                  <a:schemeClr val="dk1"/>
                </a:solidFill>
                <a:highlight>
                  <a:srgbClr val="FFFFFF"/>
                </a:highlight>
                <a:latin typeface="Calibri"/>
                <a:ea typeface="Calibri"/>
                <a:cs typeface="Calibri"/>
                <a:sym typeface="Calibri"/>
              </a:rPr>
              <a:t>Purchase Order:</a:t>
            </a:r>
            <a:r>
              <a:rPr lang="en" sz="1100">
                <a:solidFill>
                  <a:schemeClr val="dk1"/>
                </a:solidFill>
                <a:highlight>
                  <a:srgbClr val="FFFFFF"/>
                </a:highlight>
                <a:latin typeface="Calibri"/>
                <a:ea typeface="Calibri"/>
                <a:cs typeface="Calibri"/>
                <a:sym typeface="Calibri"/>
              </a:rPr>
              <a:t>​</a:t>
            </a:r>
          </a:p>
          <a:p>
            <a:pPr indent="0" lvl="0" marL="457200" rtl="0">
              <a:lnSpc>
                <a:spcPct val="118400"/>
              </a:lnSpc>
              <a:spcBef>
                <a:spcPts val="0"/>
              </a:spcBef>
              <a:buNone/>
            </a:pPr>
            <a:r>
              <a:rPr lang="en" sz="1100">
                <a:solidFill>
                  <a:schemeClr val="dk1"/>
                </a:solidFill>
                <a:highlight>
                  <a:srgbClr val="FFFFFF"/>
                </a:highlight>
                <a:latin typeface="Calibri"/>
                <a:ea typeface="Calibri"/>
                <a:cs typeface="Calibri"/>
                <a:sym typeface="Calibri"/>
              </a:rPr>
              <a:t>--	</a:t>
            </a:r>
            <a:r>
              <a:rPr b="1" lang="en" sz="1100">
                <a:solidFill>
                  <a:schemeClr val="dk1"/>
                </a:solidFill>
                <a:highlight>
                  <a:srgbClr val="FFFFFF"/>
                </a:highlight>
                <a:latin typeface="Calibri"/>
                <a:ea typeface="Calibri"/>
                <a:cs typeface="Calibri"/>
                <a:sym typeface="Calibri"/>
              </a:rPr>
              <a:t>Order Time, Order date</a:t>
            </a:r>
            <a:r>
              <a:rPr lang="en" sz="1100">
                <a:solidFill>
                  <a:schemeClr val="dk1"/>
                </a:solidFill>
                <a:highlight>
                  <a:srgbClr val="FFFFFF"/>
                </a:highlight>
                <a:latin typeface="Calibri"/>
                <a:ea typeface="Calibri"/>
                <a:cs typeface="Calibri"/>
                <a:sym typeface="Calibri"/>
              </a:rPr>
              <a:t>, Purchase Order Items({Items required}, {Quantity required}, {Price Per item}), [Order Total], Order status, Order Arrival Date, Date payment sent.​</a:t>
            </a:r>
          </a:p>
          <a:p>
            <a:pPr indent="-298450" lvl="0" marL="457200" rtl="0">
              <a:lnSpc>
                <a:spcPct val="118400"/>
              </a:lnSpc>
              <a:spcBef>
                <a:spcPts val="0"/>
              </a:spcBef>
              <a:buClr>
                <a:schemeClr val="dk1"/>
              </a:buClr>
              <a:buSzPct val="100000"/>
              <a:buFont typeface="Calibri"/>
              <a:buChar char="-"/>
            </a:pPr>
            <a:r>
              <a:rPr b="1" lang="en" sz="1100">
                <a:solidFill>
                  <a:schemeClr val="dk1"/>
                </a:solidFill>
                <a:highlight>
                  <a:srgbClr val="FFFFFF"/>
                </a:highlight>
                <a:latin typeface="Calibri"/>
                <a:ea typeface="Calibri"/>
                <a:cs typeface="Calibri"/>
                <a:sym typeface="Calibri"/>
              </a:rPr>
              <a:t>Staff:</a:t>
            </a:r>
          </a:p>
          <a:p>
            <a:pPr indent="-228600" lvl="0" marL="685800" rtl="0">
              <a:lnSpc>
                <a:spcPct val="118400"/>
              </a:lnSpc>
              <a:spcBef>
                <a:spcPts val="0"/>
              </a:spcBef>
              <a:buNone/>
            </a:pPr>
            <a:r>
              <a:rPr lang="en" sz="1100">
                <a:solidFill>
                  <a:schemeClr val="dk1"/>
                </a:solidFill>
                <a:highlight>
                  <a:srgbClr val="FFFFFF"/>
                </a:highlight>
                <a:latin typeface="Calibri"/>
                <a:ea typeface="Calibri"/>
                <a:cs typeface="Calibri"/>
                <a:sym typeface="Calibri"/>
              </a:rPr>
              <a:t>--		Name(First Name, Surname),</a:t>
            </a:r>
            <a:r>
              <a:rPr b="1" lang="en" sz="1100">
                <a:solidFill>
                  <a:schemeClr val="dk1"/>
                </a:solidFill>
                <a:highlight>
                  <a:srgbClr val="FFFFFF"/>
                </a:highlight>
                <a:latin typeface="Calibri"/>
                <a:ea typeface="Calibri"/>
                <a:cs typeface="Calibri"/>
                <a:sym typeface="Calibri"/>
              </a:rPr>
              <a:t> Email Address, </a:t>
            </a:r>
            <a:r>
              <a:rPr lang="en" sz="1100">
                <a:solidFill>
                  <a:schemeClr val="dk1"/>
                </a:solidFill>
                <a:highlight>
                  <a:srgbClr val="FFFFFF"/>
                </a:highlight>
                <a:latin typeface="Calibri"/>
                <a:ea typeface="Calibri"/>
                <a:cs typeface="Calibri"/>
                <a:sym typeface="Calibri"/>
              </a:rPr>
              <a:t>Address(Postcode, Street Name, Town, House No).​</a:t>
            </a:r>
          </a:p>
          <a:p>
            <a:pPr indent="-298450" lvl="0" marL="457200" rtl="0">
              <a:lnSpc>
                <a:spcPct val="118400"/>
              </a:lnSpc>
              <a:spcBef>
                <a:spcPts val="0"/>
              </a:spcBef>
              <a:buClr>
                <a:schemeClr val="dk1"/>
              </a:buClr>
              <a:buSzPct val="100000"/>
              <a:buFont typeface="Calibri"/>
              <a:buChar char="-"/>
            </a:pPr>
            <a:r>
              <a:rPr b="1" lang="en" sz="1100">
                <a:solidFill>
                  <a:schemeClr val="dk1"/>
                </a:solidFill>
                <a:highlight>
                  <a:srgbClr val="FFFFFF"/>
                </a:highlight>
                <a:latin typeface="Calibri"/>
                <a:ea typeface="Calibri"/>
                <a:cs typeface="Calibri"/>
                <a:sym typeface="Calibri"/>
              </a:rPr>
              <a:t>Third Party Supplier:</a:t>
            </a:r>
          </a:p>
          <a:p>
            <a:pPr lvl="0" rtl="0">
              <a:lnSpc>
                <a:spcPct val="118400"/>
              </a:lnSpc>
              <a:spcBef>
                <a:spcPts val="0"/>
              </a:spcBef>
              <a:buNone/>
            </a:pPr>
            <a:r>
              <a:rPr lang="en" sz="1100">
                <a:solidFill>
                  <a:schemeClr val="dk1"/>
                </a:solidFill>
                <a:highlight>
                  <a:srgbClr val="FFFFFF"/>
                </a:highlight>
                <a:latin typeface="Calibri"/>
                <a:ea typeface="Calibri"/>
                <a:cs typeface="Calibri"/>
                <a:sym typeface="Calibri"/>
              </a:rPr>
              <a:t> 	--	</a:t>
            </a:r>
            <a:r>
              <a:rPr b="1" lang="en" sz="1100">
                <a:solidFill>
                  <a:schemeClr val="dk1"/>
                </a:solidFill>
                <a:highlight>
                  <a:srgbClr val="FFFFFF"/>
                </a:highlight>
                <a:latin typeface="Calibri"/>
                <a:ea typeface="Calibri"/>
                <a:cs typeface="Calibri"/>
                <a:sym typeface="Calibri"/>
              </a:rPr>
              <a:t>Name</a:t>
            </a:r>
            <a:r>
              <a:rPr lang="en" sz="1100">
                <a:solidFill>
                  <a:schemeClr val="dk1"/>
                </a:solidFill>
                <a:highlight>
                  <a:srgbClr val="FFFFFF"/>
                </a:highlight>
                <a:latin typeface="Calibri"/>
                <a:ea typeface="Calibri"/>
                <a:cs typeface="Calibri"/>
                <a:sym typeface="Calibri"/>
              </a:rPr>
              <a:t>, Address(Town, Postcode, Street).​</a:t>
            </a:r>
          </a:p>
        </p:txBody>
      </p:sp>
      <p:sp>
        <p:nvSpPr>
          <p:cNvPr id="238" name="Shape 238"/>
          <p:cNvSpPr txBox="1"/>
          <p:nvPr/>
        </p:nvSpPr>
        <p:spPr>
          <a:xfrm>
            <a:off x="0" y="0"/>
            <a:ext cx="7224000" cy="875100"/>
          </a:xfrm>
          <a:prstGeom prst="rect">
            <a:avLst/>
          </a:prstGeom>
          <a:noFill/>
          <a:ln>
            <a:noFill/>
          </a:ln>
        </p:spPr>
        <p:txBody>
          <a:bodyPr anchorCtr="0" anchor="ctr" bIns="91425" lIns="91425" rIns="91425" wrap="square" tIns="91425">
            <a:noAutofit/>
          </a:bodyPr>
          <a:lstStyle/>
          <a:p>
            <a:pPr lvl="0" rtl="0">
              <a:spcBef>
                <a:spcPts val="0"/>
              </a:spcBef>
              <a:buNone/>
            </a:pPr>
            <a:r>
              <a:rPr lang="en" sz="1800">
                <a:solidFill>
                  <a:schemeClr val="dk1"/>
                </a:solidFill>
                <a:highlight>
                  <a:srgbClr val="FFFFFF"/>
                </a:highlight>
              </a:rPr>
              <a:t>Preliminary design of entity types:​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1084175" y="2285400"/>
            <a:ext cx="6905100" cy="572700"/>
          </a:xfrm>
          <a:prstGeom prst="rect">
            <a:avLst/>
          </a:prstGeom>
        </p:spPr>
        <p:txBody>
          <a:bodyPr anchorCtr="0" anchor="t" bIns="91425" lIns="91425" rIns="91425" wrap="square" tIns="91425">
            <a:noAutofit/>
          </a:bodyPr>
          <a:lstStyle/>
          <a:p>
            <a:pPr lvl="0" rtl="0">
              <a:spcBef>
                <a:spcPts val="0"/>
              </a:spcBef>
              <a:buNone/>
            </a:pPr>
            <a:r>
              <a:rPr lang="en"/>
              <a:t>Preliminary Design of Relationship Types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195575" y="69325"/>
            <a:ext cx="8520600" cy="572700"/>
          </a:xfrm>
          <a:prstGeom prst="rect">
            <a:avLst/>
          </a:prstGeom>
        </p:spPr>
        <p:txBody>
          <a:bodyPr anchorCtr="0" anchor="t" bIns="91425" lIns="91425" rIns="91425" wrap="square" tIns="91425">
            <a:noAutofit/>
          </a:bodyPr>
          <a:lstStyle/>
          <a:p>
            <a:pPr lvl="0">
              <a:spcBef>
                <a:spcPts val="0"/>
              </a:spcBef>
              <a:buNone/>
            </a:pPr>
            <a:r>
              <a:rPr lang="en" sz="1800"/>
              <a:t>Relationship Type Preliminary Design</a:t>
            </a:r>
          </a:p>
        </p:txBody>
      </p:sp>
      <p:sp>
        <p:nvSpPr>
          <p:cNvPr id="249" name="Shape 249"/>
          <p:cNvSpPr txBox="1"/>
          <p:nvPr>
            <p:ph idx="1" type="body"/>
          </p:nvPr>
        </p:nvSpPr>
        <p:spPr>
          <a:xfrm>
            <a:off x="270700" y="758200"/>
            <a:ext cx="4251300" cy="4112100"/>
          </a:xfrm>
          <a:prstGeom prst="rect">
            <a:avLst/>
          </a:prstGeom>
        </p:spPr>
        <p:txBody>
          <a:bodyPr anchorCtr="0" anchor="t" bIns="91425" lIns="91425" rIns="91425" wrap="square" tIns="91425">
            <a:noAutofit/>
          </a:bodyPr>
          <a:lstStyle/>
          <a:p>
            <a:pPr lvl="0" rtl="0">
              <a:lnSpc>
                <a:spcPct val="100000"/>
              </a:lnSpc>
              <a:spcBef>
                <a:spcPts val="0"/>
              </a:spcBef>
              <a:spcAft>
                <a:spcPts val="0"/>
              </a:spcAft>
              <a:buClr>
                <a:schemeClr val="dk1"/>
              </a:buClr>
              <a:buSzPct val="100000"/>
              <a:buFont typeface="Arial"/>
              <a:buNone/>
            </a:pPr>
            <a:r>
              <a:rPr b="1" lang="en" sz="1100">
                <a:solidFill>
                  <a:schemeClr val="dk1"/>
                </a:solidFill>
                <a:highlight>
                  <a:srgbClr val="FFFFFF"/>
                </a:highlight>
              </a:rPr>
              <a:t>Customer places Customer Order (1:M) -</a:t>
            </a:r>
            <a:r>
              <a:rPr lang="en" sz="1100">
                <a:solidFill>
                  <a:schemeClr val="dk1"/>
                </a:solidFill>
                <a:highlight>
                  <a:srgbClr val="FFFFFF"/>
                </a:highlight>
              </a:rPr>
              <a:t>​</a:t>
            </a:r>
          </a:p>
          <a:p>
            <a:pPr lvl="0" rtl="0">
              <a:lnSpc>
                <a:spcPct val="100000"/>
              </a:lnSpc>
              <a:spcBef>
                <a:spcPts val="0"/>
              </a:spcBef>
              <a:spcAft>
                <a:spcPts val="0"/>
              </a:spcAft>
              <a:buClr>
                <a:schemeClr val="dk1"/>
              </a:buClr>
              <a:buSzPct val="100000"/>
              <a:buFont typeface="Arial"/>
              <a:buNone/>
            </a:pPr>
            <a:r>
              <a:rPr lang="en" sz="1100">
                <a:solidFill>
                  <a:schemeClr val="dk1"/>
                </a:solidFill>
                <a:highlight>
                  <a:srgbClr val="FFFFFF"/>
                </a:highlight>
              </a:rPr>
              <a:t>Some Customers are involved in this relationship​</a:t>
            </a:r>
          </a:p>
          <a:p>
            <a:pPr lvl="0" rtl="0">
              <a:lnSpc>
                <a:spcPct val="100000"/>
              </a:lnSpc>
              <a:spcBef>
                <a:spcPts val="0"/>
              </a:spcBef>
              <a:spcAft>
                <a:spcPts val="0"/>
              </a:spcAft>
              <a:buNone/>
            </a:pPr>
            <a:r>
              <a:rPr lang="en" sz="1100">
                <a:solidFill>
                  <a:schemeClr val="dk1"/>
                </a:solidFill>
                <a:highlight>
                  <a:srgbClr val="FFFFFF"/>
                </a:highlight>
              </a:rPr>
              <a:t>All Customer Orders are involved in this relationship​</a:t>
            </a:r>
          </a:p>
          <a:p>
            <a:pPr lvl="0" rtl="0">
              <a:lnSpc>
                <a:spcPct val="100000"/>
              </a:lnSpc>
              <a:spcBef>
                <a:spcPts val="0"/>
              </a:spcBef>
              <a:spcAft>
                <a:spcPts val="0"/>
              </a:spcAft>
              <a:buClr>
                <a:schemeClr val="dk1"/>
              </a:buClr>
              <a:buSzPct val="100000"/>
              <a:buFont typeface="Arial"/>
              <a:buNone/>
            </a:pPr>
            <a:r>
              <a:t/>
            </a:r>
            <a:endParaRPr sz="1100">
              <a:solidFill>
                <a:schemeClr val="dk1"/>
              </a:solidFill>
              <a:highlight>
                <a:srgbClr val="FFFFFF"/>
              </a:highlight>
            </a:endParaRPr>
          </a:p>
          <a:p>
            <a:pPr lvl="0" rtl="0">
              <a:lnSpc>
                <a:spcPct val="100000"/>
              </a:lnSpc>
              <a:spcBef>
                <a:spcPts val="0"/>
              </a:spcBef>
              <a:spcAft>
                <a:spcPts val="0"/>
              </a:spcAft>
              <a:buClr>
                <a:schemeClr val="dk1"/>
              </a:buClr>
              <a:buSzPct val="100000"/>
              <a:buFont typeface="Arial"/>
              <a:buNone/>
            </a:pPr>
            <a:r>
              <a:rPr b="1" lang="en" sz="1100">
                <a:solidFill>
                  <a:schemeClr val="dk1"/>
                </a:solidFill>
                <a:highlight>
                  <a:srgbClr val="FFFFFF"/>
                </a:highlight>
              </a:rPr>
              <a:t>Department Controls Customer Order(1:M) -</a:t>
            </a:r>
            <a:r>
              <a:rPr lang="en" sz="1100">
                <a:solidFill>
                  <a:schemeClr val="dk1"/>
                </a:solidFill>
                <a:highlight>
                  <a:srgbClr val="FFFFFF"/>
                </a:highlight>
              </a:rPr>
              <a:t>​</a:t>
            </a:r>
          </a:p>
          <a:p>
            <a:pPr lvl="0" marL="228600" rtl="0">
              <a:lnSpc>
                <a:spcPct val="100000"/>
              </a:lnSpc>
              <a:spcBef>
                <a:spcPts val="0"/>
              </a:spcBef>
              <a:spcAft>
                <a:spcPts val="0"/>
              </a:spcAft>
              <a:buClr>
                <a:schemeClr val="dk1"/>
              </a:buClr>
              <a:buSzPct val="100000"/>
              <a:buFont typeface="Arial"/>
              <a:buNone/>
            </a:pPr>
            <a:r>
              <a:rPr lang="en" sz="1100">
                <a:solidFill>
                  <a:schemeClr val="dk1"/>
                </a:solidFill>
                <a:highlight>
                  <a:srgbClr val="FFFFFF"/>
                </a:highlight>
              </a:rPr>
              <a:t>Some Departments are involved in the relationship​</a:t>
            </a:r>
          </a:p>
          <a:p>
            <a:pPr lvl="0" rtl="0">
              <a:lnSpc>
                <a:spcPct val="100000"/>
              </a:lnSpc>
              <a:spcBef>
                <a:spcPts val="0"/>
              </a:spcBef>
              <a:spcAft>
                <a:spcPts val="0"/>
              </a:spcAft>
              <a:buNone/>
            </a:pPr>
            <a:r>
              <a:rPr lang="en" sz="1100">
                <a:solidFill>
                  <a:schemeClr val="dk1"/>
                </a:solidFill>
                <a:highlight>
                  <a:srgbClr val="FFFFFF"/>
                </a:highlight>
              </a:rPr>
              <a:t>All Customer Orders are involved in the relationship​</a:t>
            </a:r>
          </a:p>
          <a:p>
            <a:pPr lvl="0" rtl="0">
              <a:lnSpc>
                <a:spcPct val="100000"/>
              </a:lnSpc>
              <a:spcBef>
                <a:spcPts val="0"/>
              </a:spcBef>
              <a:spcAft>
                <a:spcPts val="0"/>
              </a:spcAft>
              <a:buClr>
                <a:schemeClr val="dk1"/>
              </a:buClr>
              <a:buSzPct val="100000"/>
              <a:buFont typeface="Arial"/>
              <a:buNone/>
            </a:pPr>
            <a:r>
              <a:t/>
            </a:r>
            <a:endParaRPr sz="1100">
              <a:solidFill>
                <a:schemeClr val="dk1"/>
              </a:solidFill>
              <a:highlight>
                <a:srgbClr val="FFFFFF"/>
              </a:highlight>
            </a:endParaRPr>
          </a:p>
          <a:p>
            <a:pPr lvl="0" rtl="0">
              <a:lnSpc>
                <a:spcPct val="100000"/>
              </a:lnSpc>
              <a:spcBef>
                <a:spcPts val="0"/>
              </a:spcBef>
              <a:spcAft>
                <a:spcPts val="0"/>
              </a:spcAft>
              <a:buClr>
                <a:schemeClr val="dk1"/>
              </a:buClr>
              <a:buSzPct val="100000"/>
              <a:buFont typeface="Arial"/>
              <a:buNone/>
            </a:pPr>
            <a:r>
              <a:rPr b="1" lang="en" sz="1100">
                <a:solidFill>
                  <a:schemeClr val="dk1"/>
                </a:solidFill>
                <a:highlight>
                  <a:srgbClr val="FFFFFF"/>
                </a:highlight>
              </a:rPr>
              <a:t>Customer gives feedback on customer order (1:M)</a:t>
            </a:r>
            <a:r>
              <a:rPr lang="en" sz="1100">
                <a:solidFill>
                  <a:schemeClr val="dk1"/>
                </a:solidFill>
                <a:highlight>
                  <a:srgbClr val="FFFFFF"/>
                </a:highlight>
              </a:rPr>
              <a:t>​</a:t>
            </a:r>
          </a:p>
          <a:p>
            <a:pPr lvl="0" rtl="0">
              <a:lnSpc>
                <a:spcPct val="100000"/>
              </a:lnSpc>
              <a:spcBef>
                <a:spcPts val="0"/>
              </a:spcBef>
              <a:spcAft>
                <a:spcPts val="0"/>
              </a:spcAft>
              <a:buClr>
                <a:schemeClr val="dk1"/>
              </a:buClr>
              <a:buSzPct val="100000"/>
              <a:buFont typeface="Arial"/>
              <a:buNone/>
            </a:pPr>
            <a:r>
              <a:rPr lang="en" sz="1100">
                <a:solidFill>
                  <a:schemeClr val="dk1"/>
                </a:solidFill>
                <a:highlight>
                  <a:srgbClr val="FFFFFF"/>
                </a:highlight>
              </a:rPr>
              <a:t>Some Customers are involved in this relationship​</a:t>
            </a:r>
          </a:p>
          <a:p>
            <a:pPr lvl="0" rtl="0">
              <a:lnSpc>
                <a:spcPct val="100000"/>
              </a:lnSpc>
              <a:spcBef>
                <a:spcPts val="0"/>
              </a:spcBef>
              <a:spcAft>
                <a:spcPts val="0"/>
              </a:spcAft>
              <a:buNone/>
            </a:pPr>
            <a:r>
              <a:rPr lang="en" sz="1100">
                <a:solidFill>
                  <a:schemeClr val="dk1"/>
                </a:solidFill>
                <a:highlight>
                  <a:srgbClr val="FFFFFF"/>
                </a:highlight>
              </a:rPr>
              <a:t>Some Customer orders are involved in this relationship.​</a:t>
            </a:r>
          </a:p>
          <a:p>
            <a:pPr lvl="0" rtl="0">
              <a:lnSpc>
                <a:spcPct val="100000"/>
              </a:lnSpc>
              <a:spcBef>
                <a:spcPts val="0"/>
              </a:spcBef>
              <a:spcAft>
                <a:spcPts val="0"/>
              </a:spcAft>
              <a:buClr>
                <a:schemeClr val="dk1"/>
              </a:buClr>
              <a:buSzPct val="100000"/>
              <a:buFont typeface="Arial"/>
              <a:buNone/>
            </a:pPr>
            <a:r>
              <a:t/>
            </a:r>
            <a:endParaRPr sz="1100">
              <a:solidFill>
                <a:schemeClr val="dk1"/>
              </a:solidFill>
              <a:highlight>
                <a:srgbClr val="FFFFFF"/>
              </a:highlight>
            </a:endParaRPr>
          </a:p>
          <a:p>
            <a:pPr lvl="0" rtl="0">
              <a:lnSpc>
                <a:spcPct val="100000"/>
              </a:lnSpc>
              <a:spcBef>
                <a:spcPts val="0"/>
              </a:spcBef>
              <a:spcAft>
                <a:spcPts val="0"/>
              </a:spcAft>
              <a:buClr>
                <a:schemeClr val="dk1"/>
              </a:buClr>
              <a:buSzPct val="100000"/>
              <a:buFont typeface="Arial"/>
              <a:buNone/>
            </a:pPr>
            <a:r>
              <a:rPr b="1" lang="en" sz="1100">
                <a:solidFill>
                  <a:schemeClr val="dk1"/>
                </a:solidFill>
                <a:highlight>
                  <a:srgbClr val="FFFFFF"/>
                </a:highlight>
              </a:rPr>
              <a:t>Department Has Staff(1:M)</a:t>
            </a:r>
            <a:r>
              <a:rPr lang="en" sz="1100">
                <a:solidFill>
                  <a:schemeClr val="dk1"/>
                </a:solidFill>
                <a:highlight>
                  <a:srgbClr val="FFFFFF"/>
                </a:highlight>
              </a:rPr>
              <a:t>​</a:t>
            </a:r>
          </a:p>
          <a:p>
            <a:pPr lvl="0" rtl="0">
              <a:lnSpc>
                <a:spcPct val="100000"/>
              </a:lnSpc>
              <a:spcBef>
                <a:spcPts val="0"/>
              </a:spcBef>
              <a:spcAft>
                <a:spcPts val="0"/>
              </a:spcAft>
              <a:buClr>
                <a:schemeClr val="dk1"/>
              </a:buClr>
              <a:buSzPct val="100000"/>
              <a:buFont typeface="Arial"/>
              <a:buNone/>
            </a:pPr>
            <a:r>
              <a:rPr lang="en" sz="1100">
                <a:solidFill>
                  <a:schemeClr val="dk1"/>
                </a:solidFill>
                <a:highlight>
                  <a:srgbClr val="FFFFFF"/>
                </a:highlight>
              </a:rPr>
              <a:t>All Departments are involved in this relationship​</a:t>
            </a:r>
          </a:p>
          <a:p>
            <a:pPr lvl="0" rtl="0">
              <a:lnSpc>
                <a:spcPct val="100000"/>
              </a:lnSpc>
              <a:spcBef>
                <a:spcPts val="0"/>
              </a:spcBef>
              <a:spcAft>
                <a:spcPts val="0"/>
              </a:spcAft>
              <a:buNone/>
            </a:pPr>
            <a:r>
              <a:rPr lang="en" sz="1100">
                <a:solidFill>
                  <a:schemeClr val="dk1"/>
                </a:solidFill>
                <a:highlight>
                  <a:srgbClr val="FFFFFF"/>
                </a:highlight>
              </a:rPr>
              <a:t>All Staff are involved in this relationship.​</a:t>
            </a:r>
          </a:p>
          <a:p>
            <a:pPr lvl="0" rtl="0">
              <a:lnSpc>
                <a:spcPct val="100000"/>
              </a:lnSpc>
              <a:spcBef>
                <a:spcPts val="0"/>
              </a:spcBef>
              <a:spcAft>
                <a:spcPts val="0"/>
              </a:spcAft>
              <a:buClr>
                <a:schemeClr val="dk1"/>
              </a:buClr>
              <a:buSzPct val="100000"/>
              <a:buFont typeface="Arial"/>
              <a:buNone/>
            </a:pPr>
            <a:r>
              <a:t/>
            </a:r>
            <a:endParaRPr sz="1100">
              <a:solidFill>
                <a:schemeClr val="dk1"/>
              </a:solidFill>
              <a:highlight>
                <a:srgbClr val="FFFFFF"/>
              </a:highlight>
            </a:endParaRPr>
          </a:p>
          <a:p>
            <a:pPr lvl="0" rtl="0">
              <a:lnSpc>
                <a:spcPct val="100000"/>
              </a:lnSpc>
              <a:spcBef>
                <a:spcPts val="0"/>
              </a:spcBef>
              <a:spcAft>
                <a:spcPts val="0"/>
              </a:spcAft>
              <a:buClr>
                <a:schemeClr val="dk1"/>
              </a:buClr>
              <a:buSzPct val="100000"/>
              <a:buFont typeface="Arial"/>
              <a:buNone/>
            </a:pPr>
            <a:r>
              <a:rPr b="1" lang="en" sz="1100">
                <a:solidFill>
                  <a:schemeClr val="dk1"/>
                </a:solidFill>
                <a:highlight>
                  <a:srgbClr val="FFFFFF"/>
                </a:highlight>
              </a:rPr>
              <a:t>Department Stocks Plants(1:M)</a:t>
            </a:r>
            <a:r>
              <a:rPr lang="en" sz="1100">
                <a:solidFill>
                  <a:schemeClr val="dk1"/>
                </a:solidFill>
                <a:highlight>
                  <a:srgbClr val="FFFFFF"/>
                </a:highlight>
              </a:rPr>
              <a:t>​</a:t>
            </a:r>
          </a:p>
          <a:p>
            <a:pPr lvl="0" rtl="0">
              <a:lnSpc>
                <a:spcPct val="100000"/>
              </a:lnSpc>
              <a:spcBef>
                <a:spcPts val="0"/>
              </a:spcBef>
              <a:spcAft>
                <a:spcPts val="0"/>
              </a:spcAft>
              <a:buClr>
                <a:schemeClr val="dk1"/>
              </a:buClr>
              <a:buSzPct val="100000"/>
              <a:buFont typeface="Arial"/>
              <a:buNone/>
            </a:pPr>
            <a:r>
              <a:rPr lang="en" sz="1100">
                <a:solidFill>
                  <a:schemeClr val="dk1"/>
                </a:solidFill>
                <a:highlight>
                  <a:srgbClr val="FFFFFF"/>
                </a:highlight>
              </a:rPr>
              <a:t>Some Departments</a:t>
            </a:r>
            <a:r>
              <a:rPr b="1" lang="en" sz="1100">
                <a:solidFill>
                  <a:schemeClr val="dk1"/>
                </a:solidFill>
                <a:highlight>
                  <a:srgbClr val="FFFFFF"/>
                </a:highlight>
              </a:rPr>
              <a:t> </a:t>
            </a:r>
            <a:r>
              <a:rPr lang="en" sz="1100">
                <a:solidFill>
                  <a:schemeClr val="dk1"/>
                </a:solidFill>
                <a:highlight>
                  <a:srgbClr val="FFFFFF"/>
                </a:highlight>
              </a:rPr>
              <a:t>are involved in this relationship.​</a:t>
            </a:r>
          </a:p>
          <a:p>
            <a:pPr lvl="0" rtl="0">
              <a:lnSpc>
                <a:spcPct val="100000"/>
              </a:lnSpc>
              <a:spcBef>
                <a:spcPts val="0"/>
              </a:spcBef>
              <a:spcAft>
                <a:spcPts val="0"/>
              </a:spcAft>
              <a:buNone/>
            </a:pPr>
            <a:r>
              <a:rPr lang="en" sz="1100">
                <a:solidFill>
                  <a:schemeClr val="dk1"/>
                </a:solidFill>
                <a:highlight>
                  <a:srgbClr val="FFFFFF"/>
                </a:highlight>
              </a:rPr>
              <a:t>All Plants are involved in this relationship.</a:t>
            </a:r>
          </a:p>
          <a:p>
            <a:pPr lvl="0" rtl="0">
              <a:lnSpc>
                <a:spcPct val="100000"/>
              </a:lnSpc>
              <a:spcBef>
                <a:spcPts val="0"/>
              </a:spcBef>
              <a:spcAft>
                <a:spcPts val="0"/>
              </a:spcAft>
              <a:buNone/>
            </a:pPr>
            <a:r>
              <a:t/>
            </a:r>
            <a:endParaRPr sz="1100">
              <a:solidFill>
                <a:schemeClr val="dk1"/>
              </a:solidFill>
              <a:highlight>
                <a:srgbClr val="FFFFFF"/>
              </a:highlight>
            </a:endParaRPr>
          </a:p>
          <a:p>
            <a:pPr lvl="0" rtl="0">
              <a:lnSpc>
                <a:spcPct val="100000"/>
              </a:lnSpc>
              <a:spcBef>
                <a:spcPts val="0"/>
              </a:spcBef>
              <a:spcAft>
                <a:spcPts val="0"/>
              </a:spcAft>
              <a:buNone/>
            </a:pPr>
            <a:r>
              <a:rPr b="1" lang="en" sz="1100">
                <a:solidFill>
                  <a:schemeClr val="dk1"/>
                </a:solidFill>
                <a:highlight>
                  <a:srgbClr val="FFFFFF"/>
                </a:highlight>
              </a:rPr>
              <a:t>Department Stocks Accessories (1:M)</a:t>
            </a:r>
            <a:r>
              <a:rPr lang="en" sz="1100">
                <a:solidFill>
                  <a:schemeClr val="dk1"/>
                </a:solidFill>
                <a:highlight>
                  <a:srgbClr val="FFFFFF"/>
                </a:highlight>
              </a:rPr>
              <a:t>​</a:t>
            </a:r>
          </a:p>
          <a:p>
            <a:pPr lvl="0" rtl="0">
              <a:lnSpc>
                <a:spcPct val="100000"/>
              </a:lnSpc>
              <a:spcBef>
                <a:spcPts val="0"/>
              </a:spcBef>
              <a:spcAft>
                <a:spcPts val="0"/>
              </a:spcAft>
              <a:buNone/>
            </a:pPr>
            <a:r>
              <a:rPr lang="en" sz="1100">
                <a:solidFill>
                  <a:schemeClr val="dk1"/>
                </a:solidFill>
                <a:highlight>
                  <a:srgbClr val="FFFFFF"/>
                </a:highlight>
              </a:rPr>
              <a:t>Some Departments are involved in this relationship.​</a:t>
            </a:r>
          </a:p>
          <a:p>
            <a:pPr lvl="0" rtl="0">
              <a:lnSpc>
                <a:spcPct val="100000"/>
              </a:lnSpc>
              <a:spcBef>
                <a:spcPts val="0"/>
              </a:spcBef>
              <a:spcAft>
                <a:spcPts val="0"/>
              </a:spcAft>
              <a:buClr>
                <a:schemeClr val="dk1"/>
              </a:buClr>
              <a:buSzPct val="100000"/>
              <a:buFont typeface="Arial"/>
              <a:buNone/>
            </a:pPr>
            <a:r>
              <a:rPr lang="en" sz="1100">
                <a:solidFill>
                  <a:schemeClr val="dk1"/>
                </a:solidFill>
                <a:highlight>
                  <a:srgbClr val="FFFFFF"/>
                </a:highlight>
              </a:rPr>
              <a:t>All Accessories are involved in this relationship.​</a:t>
            </a:r>
          </a:p>
          <a:p>
            <a:pPr lvl="0">
              <a:spcBef>
                <a:spcPts val="0"/>
              </a:spcBef>
              <a:buNone/>
            </a:pPr>
            <a:r>
              <a:t/>
            </a:r>
            <a:endParaRPr sz="1100"/>
          </a:p>
        </p:txBody>
      </p:sp>
      <p:sp>
        <p:nvSpPr>
          <p:cNvPr id="250" name="Shape 250"/>
          <p:cNvSpPr txBox="1"/>
          <p:nvPr/>
        </p:nvSpPr>
        <p:spPr>
          <a:xfrm>
            <a:off x="4567225" y="758200"/>
            <a:ext cx="4251300" cy="4112100"/>
          </a:xfrm>
          <a:prstGeom prst="rect">
            <a:avLst/>
          </a:prstGeom>
          <a:noFill/>
          <a:ln>
            <a:noFill/>
          </a:ln>
        </p:spPr>
        <p:txBody>
          <a:bodyPr anchorCtr="0" anchor="t" bIns="91425" lIns="91425" rIns="91425" wrap="square" tIns="91425">
            <a:noAutofit/>
          </a:bodyPr>
          <a:lstStyle/>
          <a:p>
            <a:pPr lvl="0" rtl="0">
              <a:lnSpc>
                <a:spcPct val="100000"/>
              </a:lnSpc>
              <a:spcBef>
                <a:spcPts val="0"/>
              </a:spcBef>
              <a:buClr>
                <a:schemeClr val="dk1"/>
              </a:buClr>
              <a:buSzPct val="100000"/>
              <a:buFont typeface="Arial"/>
              <a:buNone/>
            </a:pPr>
            <a:r>
              <a:rPr b="1" lang="en" sz="1100">
                <a:solidFill>
                  <a:schemeClr val="dk1"/>
                </a:solidFill>
                <a:highlight>
                  <a:srgbClr val="FFFFFF"/>
                </a:highlight>
              </a:rPr>
              <a:t>Department Provides Services (1:M)</a:t>
            </a:r>
            <a:r>
              <a:rPr lang="en" sz="1100">
                <a:solidFill>
                  <a:schemeClr val="dk1"/>
                </a:solidFill>
                <a:highlight>
                  <a:srgbClr val="FFFFFF"/>
                </a:highlight>
              </a:rPr>
              <a:t>​</a:t>
            </a:r>
          </a:p>
          <a:p>
            <a:pPr lvl="0" rtl="0">
              <a:lnSpc>
                <a:spcPct val="100000"/>
              </a:lnSpc>
              <a:spcBef>
                <a:spcPts val="0"/>
              </a:spcBef>
              <a:buClr>
                <a:schemeClr val="dk1"/>
              </a:buClr>
              <a:buSzPct val="100000"/>
              <a:buFont typeface="Arial"/>
              <a:buNone/>
            </a:pPr>
            <a:r>
              <a:rPr lang="en" sz="1100">
                <a:solidFill>
                  <a:schemeClr val="dk1"/>
                </a:solidFill>
                <a:highlight>
                  <a:srgbClr val="FFFFFF"/>
                </a:highlight>
              </a:rPr>
              <a:t>Some Department are involved in this relationship.​</a:t>
            </a:r>
          </a:p>
          <a:p>
            <a:pPr lvl="0" rtl="0">
              <a:lnSpc>
                <a:spcPct val="100000"/>
              </a:lnSpc>
              <a:spcBef>
                <a:spcPts val="0"/>
              </a:spcBef>
              <a:buNone/>
            </a:pPr>
            <a:r>
              <a:rPr lang="en" sz="1100">
                <a:solidFill>
                  <a:schemeClr val="dk1"/>
                </a:solidFill>
                <a:highlight>
                  <a:srgbClr val="FFFFFF"/>
                </a:highlight>
              </a:rPr>
              <a:t>All Services are involved in this relationship.​</a:t>
            </a:r>
          </a:p>
          <a:p>
            <a:pPr lvl="0" rtl="0">
              <a:lnSpc>
                <a:spcPct val="100000"/>
              </a:lnSpc>
              <a:spcBef>
                <a:spcPts val="0"/>
              </a:spcBef>
              <a:buClr>
                <a:schemeClr val="dk1"/>
              </a:buClr>
              <a:buSzPct val="100000"/>
              <a:buFont typeface="Arial"/>
              <a:buNone/>
            </a:pPr>
            <a:r>
              <a:t/>
            </a:r>
            <a:endParaRPr sz="1100">
              <a:solidFill>
                <a:schemeClr val="dk1"/>
              </a:solidFill>
              <a:highlight>
                <a:srgbClr val="FFFFFF"/>
              </a:highlight>
            </a:endParaRPr>
          </a:p>
          <a:p>
            <a:pPr lvl="0" rtl="0">
              <a:lnSpc>
                <a:spcPct val="100000"/>
              </a:lnSpc>
              <a:spcBef>
                <a:spcPts val="0"/>
              </a:spcBef>
              <a:buClr>
                <a:schemeClr val="dk1"/>
              </a:buClr>
              <a:buSzPct val="100000"/>
              <a:buFont typeface="Arial"/>
              <a:buNone/>
            </a:pPr>
            <a:r>
              <a:rPr b="1" lang="en" sz="1100">
                <a:solidFill>
                  <a:schemeClr val="dk1"/>
                </a:solidFill>
                <a:highlight>
                  <a:srgbClr val="FFFFFF"/>
                </a:highlight>
              </a:rPr>
              <a:t>Customer Order Includes Plants (M:N)​</a:t>
            </a:r>
            <a:r>
              <a:rPr lang="en" sz="1100">
                <a:solidFill>
                  <a:schemeClr val="dk1"/>
                </a:solidFill>
                <a:highlight>
                  <a:srgbClr val="FFFFFF"/>
                </a:highlight>
              </a:rPr>
              <a:t>​</a:t>
            </a:r>
          </a:p>
          <a:p>
            <a:pPr lvl="0" rtl="0">
              <a:lnSpc>
                <a:spcPct val="100000"/>
              </a:lnSpc>
              <a:spcBef>
                <a:spcPts val="0"/>
              </a:spcBef>
              <a:buClr>
                <a:schemeClr val="dk1"/>
              </a:buClr>
              <a:buSzPct val="100000"/>
              <a:buFont typeface="Arial"/>
              <a:buNone/>
            </a:pPr>
            <a:r>
              <a:rPr lang="en" sz="1100">
                <a:solidFill>
                  <a:schemeClr val="dk1"/>
                </a:solidFill>
                <a:highlight>
                  <a:srgbClr val="FFFFFF"/>
                </a:highlight>
              </a:rPr>
              <a:t>Some Customer Orders are involved in this relationship.​</a:t>
            </a:r>
          </a:p>
          <a:p>
            <a:pPr lvl="0" rtl="0">
              <a:lnSpc>
                <a:spcPct val="100000"/>
              </a:lnSpc>
              <a:spcBef>
                <a:spcPts val="0"/>
              </a:spcBef>
              <a:buNone/>
            </a:pPr>
            <a:r>
              <a:rPr lang="en" sz="1100">
                <a:solidFill>
                  <a:schemeClr val="dk1"/>
                </a:solidFill>
                <a:highlight>
                  <a:srgbClr val="FFFFFF"/>
                </a:highlight>
              </a:rPr>
              <a:t>Some Plants are involved in this relationship.​</a:t>
            </a:r>
          </a:p>
          <a:p>
            <a:pPr lvl="0" rtl="0">
              <a:lnSpc>
                <a:spcPct val="100000"/>
              </a:lnSpc>
              <a:spcBef>
                <a:spcPts val="0"/>
              </a:spcBef>
              <a:buClr>
                <a:schemeClr val="dk1"/>
              </a:buClr>
              <a:buSzPct val="100000"/>
              <a:buFont typeface="Arial"/>
              <a:buNone/>
            </a:pPr>
            <a:r>
              <a:t/>
            </a:r>
            <a:endParaRPr sz="1100">
              <a:solidFill>
                <a:schemeClr val="dk1"/>
              </a:solidFill>
              <a:highlight>
                <a:srgbClr val="FFFFFF"/>
              </a:highlight>
            </a:endParaRPr>
          </a:p>
          <a:p>
            <a:pPr lvl="0" rtl="0">
              <a:lnSpc>
                <a:spcPct val="100000"/>
              </a:lnSpc>
              <a:spcBef>
                <a:spcPts val="0"/>
              </a:spcBef>
              <a:buClr>
                <a:schemeClr val="dk1"/>
              </a:buClr>
              <a:buSzPct val="100000"/>
              <a:buFont typeface="Arial"/>
              <a:buNone/>
            </a:pPr>
            <a:r>
              <a:rPr b="1" lang="en" sz="1100">
                <a:solidFill>
                  <a:schemeClr val="dk1"/>
                </a:solidFill>
                <a:highlight>
                  <a:srgbClr val="FFFFFF"/>
                </a:highlight>
              </a:rPr>
              <a:t>Customer Order Includes Accessories (M:N)​</a:t>
            </a:r>
            <a:r>
              <a:rPr lang="en" sz="1100">
                <a:solidFill>
                  <a:schemeClr val="dk1"/>
                </a:solidFill>
                <a:highlight>
                  <a:srgbClr val="FFFFFF"/>
                </a:highlight>
              </a:rPr>
              <a:t>​</a:t>
            </a:r>
          </a:p>
          <a:p>
            <a:pPr lvl="0" rtl="0">
              <a:lnSpc>
                <a:spcPct val="100000"/>
              </a:lnSpc>
              <a:spcBef>
                <a:spcPts val="0"/>
              </a:spcBef>
              <a:buClr>
                <a:schemeClr val="dk1"/>
              </a:buClr>
              <a:buSzPct val="100000"/>
              <a:buFont typeface="Arial"/>
              <a:buNone/>
            </a:pPr>
            <a:r>
              <a:rPr lang="en" sz="1100">
                <a:solidFill>
                  <a:schemeClr val="dk1"/>
                </a:solidFill>
                <a:highlight>
                  <a:srgbClr val="FFFFFF"/>
                </a:highlight>
              </a:rPr>
              <a:t>Some Customer Order are involved in this relationship.​</a:t>
            </a:r>
          </a:p>
          <a:p>
            <a:pPr lvl="0" rtl="0">
              <a:lnSpc>
                <a:spcPct val="100000"/>
              </a:lnSpc>
              <a:spcBef>
                <a:spcPts val="0"/>
              </a:spcBef>
              <a:buNone/>
            </a:pPr>
            <a:r>
              <a:rPr lang="en" sz="1100">
                <a:solidFill>
                  <a:schemeClr val="dk1"/>
                </a:solidFill>
                <a:highlight>
                  <a:srgbClr val="FFFFFF"/>
                </a:highlight>
              </a:rPr>
              <a:t>Some Accessories are involved in this relationship.​</a:t>
            </a:r>
          </a:p>
          <a:p>
            <a:pPr lvl="0" rtl="0">
              <a:lnSpc>
                <a:spcPct val="100000"/>
              </a:lnSpc>
              <a:spcBef>
                <a:spcPts val="0"/>
              </a:spcBef>
              <a:buClr>
                <a:schemeClr val="dk1"/>
              </a:buClr>
              <a:buSzPct val="100000"/>
              <a:buFont typeface="Arial"/>
              <a:buNone/>
            </a:pPr>
            <a:r>
              <a:t/>
            </a:r>
            <a:endParaRPr sz="1100">
              <a:solidFill>
                <a:schemeClr val="dk1"/>
              </a:solidFill>
              <a:highlight>
                <a:srgbClr val="FFFFFF"/>
              </a:highlight>
            </a:endParaRPr>
          </a:p>
          <a:p>
            <a:pPr lvl="0" rtl="0">
              <a:lnSpc>
                <a:spcPct val="100000"/>
              </a:lnSpc>
              <a:spcBef>
                <a:spcPts val="0"/>
              </a:spcBef>
              <a:buClr>
                <a:schemeClr val="dk1"/>
              </a:buClr>
              <a:buSzPct val="100000"/>
              <a:buFont typeface="Arial"/>
              <a:buNone/>
            </a:pPr>
            <a:r>
              <a:rPr b="1" lang="en" sz="1100">
                <a:solidFill>
                  <a:schemeClr val="dk1"/>
                </a:solidFill>
                <a:highlight>
                  <a:srgbClr val="FFFFFF"/>
                </a:highlight>
              </a:rPr>
              <a:t>Customer Order Includes Services (M:N)​</a:t>
            </a:r>
            <a:r>
              <a:rPr lang="en" sz="1100">
                <a:solidFill>
                  <a:schemeClr val="dk1"/>
                </a:solidFill>
                <a:highlight>
                  <a:srgbClr val="FFFFFF"/>
                </a:highlight>
              </a:rPr>
              <a:t>​</a:t>
            </a:r>
          </a:p>
          <a:p>
            <a:pPr lvl="0" rtl="0">
              <a:lnSpc>
                <a:spcPct val="100000"/>
              </a:lnSpc>
              <a:spcBef>
                <a:spcPts val="0"/>
              </a:spcBef>
              <a:buClr>
                <a:schemeClr val="dk1"/>
              </a:buClr>
              <a:buSzPct val="100000"/>
              <a:buFont typeface="Arial"/>
              <a:buNone/>
            </a:pPr>
            <a:r>
              <a:rPr lang="en" sz="1100">
                <a:solidFill>
                  <a:schemeClr val="dk1"/>
                </a:solidFill>
                <a:highlight>
                  <a:srgbClr val="FFFFFF"/>
                </a:highlight>
              </a:rPr>
              <a:t>Some Customer Order are involved in this relationship.​</a:t>
            </a:r>
          </a:p>
          <a:p>
            <a:pPr lvl="0" rtl="0">
              <a:lnSpc>
                <a:spcPct val="100000"/>
              </a:lnSpc>
              <a:spcBef>
                <a:spcPts val="0"/>
              </a:spcBef>
              <a:buNone/>
            </a:pPr>
            <a:r>
              <a:rPr lang="en" sz="1100">
                <a:solidFill>
                  <a:schemeClr val="dk1"/>
                </a:solidFill>
                <a:highlight>
                  <a:srgbClr val="FFFFFF"/>
                </a:highlight>
              </a:rPr>
              <a:t>Some Services are involved in this relationship.​</a:t>
            </a:r>
          </a:p>
          <a:p>
            <a:pPr lvl="0" rtl="0">
              <a:lnSpc>
                <a:spcPct val="100000"/>
              </a:lnSpc>
              <a:spcBef>
                <a:spcPts val="0"/>
              </a:spcBef>
              <a:buClr>
                <a:schemeClr val="dk1"/>
              </a:buClr>
              <a:buSzPct val="100000"/>
              <a:buFont typeface="Arial"/>
              <a:buNone/>
            </a:pPr>
            <a:r>
              <a:t/>
            </a:r>
            <a:endParaRPr sz="1100">
              <a:solidFill>
                <a:schemeClr val="dk1"/>
              </a:solidFill>
              <a:highlight>
                <a:srgbClr val="FFFFFF"/>
              </a:highlight>
            </a:endParaRPr>
          </a:p>
          <a:p>
            <a:pPr lvl="0" rtl="0">
              <a:lnSpc>
                <a:spcPct val="100000"/>
              </a:lnSpc>
              <a:spcBef>
                <a:spcPts val="0"/>
              </a:spcBef>
              <a:buClr>
                <a:schemeClr val="dk1"/>
              </a:buClr>
              <a:buSzPct val="100000"/>
              <a:buFont typeface="Arial"/>
              <a:buNone/>
            </a:pPr>
            <a:r>
              <a:rPr b="1" lang="en" sz="1100">
                <a:solidFill>
                  <a:schemeClr val="dk1"/>
                </a:solidFill>
                <a:highlight>
                  <a:srgbClr val="FFFFFF"/>
                </a:highlight>
              </a:rPr>
              <a:t>Purchase Order Sent To Third Party Supplier (M:N)</a:t>
            </a:r>
            <a:r>
              <a:rPr lang="en" sz="1100">
                <a:solidFill>
                  <a:schemeClr val="dk1"/>
                </a:solidFill>
                <a:highlight>
                  <a:srgbClr val="FFFFFF"/>
                </a:highlight>
              </a:rPr>
              <a:t>​</a:t>
            </a:r>
          </a:p>
          <a:p>
            <a:pPr lvl="0" rtl="0">
              <a:lnSpc>
                <a:spcPct val="100000"/>
              </a:lnSpc>
              <a:spcBef>
                <a:spcPts val="0"/>
              </a:spcBef>
              <a:buClr>
                <a:schemeClr val="dk1"/>
              </a:buClr>
              <a:buSzPct val="100000"/>
              <a:buFont typeface="Arial"/>
              <a:buNone/>
            </a:pPr>
            <a:r>
              <a:rPr lang="en" sz="1100">
                <a:solidFill>
                  <a:schemeClr val="dk1"/>
                </a:solidFill>
                <a:highlight>
                  <a:srgbClr val="FFFFFF"/>
                </a:highlight>
              </a:rPr>
              <a:t>All Purchase Order are involved in this relationship.​</a:t>
            </a:r>
          </a:p>
          <a:p>
            <a:pPr lvl="0" rtl="0">
              <a:lnSpc>
                <a:spcPct val="100000"/>
              </a:lnSpc>
              <a:spcBef>
                <a:spcPts val="0"/>
              </a:spcBef>
              <a:buClr>
                <a:schemeClr val="dk1"/>
              </a:buClr>
              <a:buSzPct val="100000"/>
              <a:buFont typeface="Arial"/>
              <a:buNone/>
            </a:pPr>
            <a:r>
              <a:rPr lang="en" sz="1100">
                <a:solidFill>
                  <a:schemeClr val="dk1"/>
                </a:solidFill>
                <a:highlight>
                  <a:srgbClr val="FFFFFF"/>
                </a:highlight>
              </a:rPr>
              <a:t>Some Third Party Supplier are involved in this relationship.​</a:t>
            </a:r>
          </a:p>
          <a:p>
            <a:pPr lvl="0">
              <a:lnSpc>
                <a:spcPct val="100000"/>
              </a:lnSpc>
              <a:spcBef>
                <a:spcPts val="0"/>
              </a:spcBef>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181900" y="0"/>
            <a:ext cx="8520600" cy="456600"/>
          </a:xfrm>
          <a:prstGeom prst="rect">
            <a:avLst/>
          </a:prstGeom>
        </p:spPr>
        <p:txBody>
          <a:bodyPr anchorCtr="0" anchor="t" bIns="91425" lIns="91425" rIns="91425" wrap="square" tIns="91425">
            <a:noAutofit/>
          </a:bodyPr>
          <a:lstStyle/>
          <a:p>
            <a:pPr lvl="0">
              <a:spcBef>
                <a:spcPts val="0"/>
              </a:spcBef>
              <a:buNone/>
            </a:pPr>
            <a:r>
              <a:rPr lang="en" sz="1800"/>
              <a:t>Relationships Constraints and Cardinality</a:t>
            </a:r>
          </a:p>
        </p:txBody>
      </p:sp>
      <p:graphicFrame>
        <p:nvGraphicFramePr>
          <p:cNvPr id="256" name="Shape 256"/>
          <p:cNvGraphicFramePr/>
          <p:nvPr/>
        </p:nvGraphicFramePr>
        <p:xfrm>
          <a:off x="0" y="603825"/>
          <a:ext cx="3000000" cy="3000000"/>
        </p:xfrm>
        <a:graphic>
          <a:graphicData uri="http://schemas.openxmlformats.org/drawingml/2006/table">
            <a:tbl>
              <a:tblPr>
                <a:noFill/>
                <a:tableStyleId>{122CEBA5-0735-4676-9E5A-41DC1E6C28E6}</a:tableStyleId>
              </a:tblPr>
              <a:tblGrid>
                <a:gridCol w="1394425"/>
                <a:gridCol w="1143000"/>
                <a:gridCol w="1228175"/>
                <a:gridCol w="1256225"/>
                <a:gridCol w="1153950"/>
                <a:gridCol w="1281350"/>
                <a:gridCol w="1686875"/>
              </a:tblGrid>
              <a:tr h="100000">
                <a:tc>
                  <a:txBody>
                    <a:bodyPr>
                      <a:noAutofit/>
                    </a:bodyPr>
                    <a:lstStyle/>
                    <a:p>
                      <a:pPr indent="0" lvl="0" marL="88900" marR="88900" rtl="0" algn="ctr">
                        <a:lnSpc>
                          <a:spcPct val="120000"/>
                        </a:lnSpc>
                        <a:spcBef>
                          <a:spcPts val="0"/>
                        </a:spcBef>
                        <a:buNone/>
                      </a:pPr>
                      <a:r>
                        <a:rPr b="1" lang="en" sz="1000">
                          <a:solidFill>
                            <a:srgbClr val="FFFFFF"/>
                          </a:solidFill>
                        </a:rPr>
                        <a:t>Entity (Noun)​</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c>
                  <a:txBody>
                    <a:bodyPr>
                      <a:noAutofit/>
                    </a:bodyPr>
                    <a:lstStyle/>
                    <a:p>
                      <a:pPr indent="0" lvl="0" marL="88900" marR="88900" rtl="0" algn="ctr">
                        <a:lnSpc>
                          <a:spcPct val="120000"/>
                        </a:lnSpc>
                        <a:spcBef>
                          <a:spcPts val="0"/>
                        </a:spcBef>
                        <a:buNone/>
                      </a:pPr>
                      <a:r>
                        <a:rPr b="1" lang="en" sz="1000">
                          <a:solidFill>
                            <a:srgbClr val="FFFFFF"/>
                          </a:solidFill>
                        </a:rPr>
                        <a:t>Cardinality​</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c>
                  <a:txBody>
                    <a:bodyPr>
                      <a:noAutofit/>
                    </a:bodyPr>
                    <a:lstStyle/>
                    <a:p>
                      <a:pPr indent="0" lvl="0" marL="88900" marR="88900" rtl="0" algn="ctr">
                        <a:lnSpc>
                          <a:spcPct val="120000"/>
                        </a:lnSpc>
                        <a:spcBef>
                          <a:spcPts val="0"/>
                        </a:spcBef>
                        <a:buNone/>
                      </a:pPr>
                      <a:r>
                        <a:rPr b="1" lang="en" sz="1000">
                          <a:solidFill>
                            <a:srgbClr val="FFFFFF"/>
                          </a:solidFill>
                        </a:rPr>
                        <a:t>Constraints​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c>
                  <a:txBody>
                    <a:bodyPr>
                      <a:noAutofit/>
                    </a:bodyPr>
                    <a:lstStyle/>
                    <a:p>
                      <a:pPr indent="0" lvl="0" marL="88900" marR="88900" rtl="0" algn="ctr">
                        <a:lnSpc>
                          <a:spcPct val="120000"/>
                        </a:lnSpc>
                        <a:spcBef>
                          <a:spcPts val="0"/>
                        </a:spcBef>
                        <a:buNone/>
                      </a:pPr>
                      <a:r>
                        <a:rPr b="1" lang="en" sz="1000">
                          <a:solidFill>
                            <a:srgbClr val="FFFFFF"/>
                          </a:solidFill>
                        </a:rPr>
                        <a:t>Verb ​</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c>
                  <a:txBody>
                    <a:bodyPr>
                      <a:noAutofit/>
                    </a:bodyPr>
                    <a:lstStyle/>
                    <a:p>
                      <a:pPr indent="0" lvl="0" marL="88900" marR="88900" rtl="0" algn="ctr">
                        <a:lnSpc>
                          <a:spcPct val="120000"/>
                        </a:lnSpc>
                        <a:spcBef>
                          <a:spcPts val="0"/>
                        </a:spcBef>
                        <a:buNone/>
                      </a:pPr>
                      <a:r>
                        <a:rPr b="1" lang="en" sz="1000">
                          <a:solidFill>
                            <a:srgbClr val="FFFFFF"/>
                          </a:solidFill>
                        </a:rPr>
                        <a:t>Cardinality​</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c>
                  <a:txBody>
                    <a:bodyPr>
                      <a:noAutofit/>
                    </a:bodyPr>
                    <a:lstStyle/>
                    <a:p>
                      <a:pPr indent="0" lvl="0" marL="88900" marR="88900" rtl="0" algn="ctr">
                        <a:lnSpc>
                          <a:spcPct val="120000"/>
                        </a:lnSpc>
                        <a:spcBef>
                          <a:spcPts val="0"/>
                        </a:spcBef>
                        <a:buNone/>
                      </a:pPr>
                      <a:r>
                        <a:rPr b="1" lang="en" sz="1000">
                          <a:solidFill>
                            <a:srgbClr val="FFFFFF"/>
                          </a:solidFill>
                        </a:rPr>
                        <a:t>Constraints​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c>
                  <a:txBody>
                    <a:bodyPr>
                      <a:noAutofit/>
                    </a:bodyPr>
                    <a:lstStyle/>
                    <a:p>
                      <a:pPr indent="0" lvl="0" marL="88900" marR="88900" rtl="0" algn="ctr">
                        <a:lnSpc>
                          <a:spcPct val="120000"/>
                        </a:lnSpc>
                        <a:spcBef>
                          <a:spcPts val="0"/>
                        </a:spcBef>
                        <a:buNone/>
                      </a:pPr>
                      <a:r>
                        <a:rPr b="1" lang="en" sz="1000">
                          <a:solidFill>
                            <a:srgbClr val="FFFFFF"/>
                          </a:solidFill>
                        </a:rPr>
                        <a:t>Entity (Noun)​</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solidFill>
                      <a:srgbClr val="5B9BD5"/>
                    </a:solidFill>
                  </a:tcPr>
                </a:tc>
              </a:tr>
              <a:tr h="288700">
                <a:tc>
                  <a:txBody>
                    <a:bodyPr>
                      <a:noAutofit/>
                    </a:bodyPr>
                    <a:lstStyle/>
                    <a:p>
                      <a:pPr indent="0" lvl="0" marL="88900" marR="88900" rtl="0" algn="ctr">
                        <a:lnSpc>
                          <a:spcPct val="120000"/>
                        </a:lnSpc>
                        <a:spcBef>
                          <a:spcPts val="0"/>
                        </a:spcBef>
                        <a:buNone/>
                      </a:pPr>
                      <a:r>
                        <a:rPr lang="en" sz="1000"/>
                        <a:t>Customer​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1​</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Orders​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Total ​</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Customer Order​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r h="198625">
                <a:tc>
                  <a:txBody>
                    <a:bodyPr>
                      <a:noAutofit/>
                    </a:bodyPr>
                    <a:lstStyle/>
                    <a:p>
                      <a:pPr indent="0" lvl="0" marL="88900" marR="88900" rtl="0" algn="ctr">
                        <a:lnSpc>
                          <a:spcPct val="120000"/>
                        </a:lnSpc>
                        <a:spcBef>
                          <a:spcPts val="0"/>
                        </a:spcBef>
                        <a:buNone/>
                      </a:pPr>
                      <a:r>
                        <a:rPr lang="en" sz="1000"/>
                        <a:t>Department​</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1​</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Controls​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Total​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Customer Order​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r>
              <a:tr h="362550">
                <a:tc>
                  <a:txBody>
                    <a:bodyPr>
                      <a:noAutofit/>
                    </a:bodyPr>
                    <a:lstStyle/>
                    <a:p>
                      <a:pPr indent="0" lvl="0" marL="88900" marR="88900" rtl="0" algn="ctr">
                        <a:lnSpc>
                          <a:spcPct val="120000"/>
                        </a:lnSpc>
                        <a:spcBef>
                          <a:spcPts val="0"/>
                        </a:spcBef>
                        <a:buNone/>
                      </a:pPr>
                      <a:r>
                        <a:rPr lang="en" sz="1000"/>
                        <a:t>Customer​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1​</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Feedback​</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Customer Order​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r h="241800">
                <a:tc>
                  <a:txBody>
                    <a:bodyPr>
                      <a:noAutofit/>
                    </a:bodyPr>
                    <a:lstStyle/>
                    <a:p>
                      <a:pPr indent="0" lvl="0" marL="88900" marR="88900" rtl="0" algn="ctr">
                        <a:lnSpc>
                          <a:spcPct val="120000"/>
                        </a:lnSpc>
                        <a:spcBef>
                          <a:spcPts val="0"/>
                        </a:spcBef>
                        <a:buNone/>
                      </a:pPr>
                      <a:r>
                        <a:rPr lang="en" sz="1000"/>
                        <a:t>Department ​</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1​</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Total​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Has​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Total​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Staff​</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r>
              <a:tr h="281850">
                <a:tc>
                  <a:txBody>
                    <a:bodyPr>
                      <a:noAutofit/>
                    </a:bodyPr>
                    <a:lstStyle/>
                    <a:p>
                      <a:pPr indent="0" lvl="0" marL="88900" marR="88900" rtl="0" algn="ctr">
                        <a:lnSpc>
                          <a:spcPct val="120000"/>
                        </a:lnSpc>
                        <a:spcBef>
                          <a:spcPts val="0"/>
                        </a:spcBef>
                        <a:buNone/>
                      </a:pPr>
                      <a:r>
                        <a:rPr lang="en" sz="1000"/>
                        <a:t>Department​</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1​</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Stock​</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Total​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Plants​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r h="316925">
                <a:tc>
                  <a:txBody>
                    <a:bodyPr>
                      <a:noAutofit/>
                    </a:bodyPr>
                    <a:lstStyle/>
                    <a:p>
                      <a:pPr indent="0" lvl="0" marL="88900" marR="88900" rtl="0" algn="ctr">
                        <a:lnSpc>
                          <a:spcPct val="120000"/>
                        </a:lnSpc>
                        <a:spcBef>
                          <a:spcPts val="0"/>
                        </a:spcBef>
                        <a:buNone/>
                      </a:pPr>
                      <a:r>
                        <a:rPr lang="en" sz="1000"/>
                        <a:t>Department ​</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1​</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Stock​</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Total​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Accessories​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r>
              <a:tr h="357925">
                <a:tc>
                  <a:txBody>
                    <a:bodyPr>
                      <a:noAutofit/>
                    </a:bodyPr>
                    <a:lstStyle/>
                    <a:p>
                      <a:pPr indent="0" lvl="0" marL="88900" marR="88900" rtl="0" algn="ctr">
                        <a:lnSpc>
                          <a:spcPct val="120000"/>
                        </a:lnSpc>
                        <a:spcBef>
                          <a:spcPts val="0"/>
                        </a:spcBef>
                        <a:buNone/>
                      </a:pPr>
                      <a:r>
                        <a:rPr lang="en" sz="1000"/>
                        <a:t>Department​</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1​</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Provides​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Total​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Services​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r h="328375">
                <a:tc>
                  <a:txBody>
                    <a:bodyPr>
                      <a:noAutofit/>
                    </a:bodyPr>
                    <a:lstStyle/>
                    <a:p>
                      <a:pPr indent="0" lvl="0" marL="88900" marR="88900" rtl="0" algn="ctr">
                        <a:lnSpc>
                          <a:spcPct val="120000"/>
                        </a:lnSpc>
                        <a:spcBef>
                          <a:spcPts val="0"/>
                        </a:spcBef>
                        <a:buNone/>
                      </a:pPr>
                      <a:r>
                        <a:rPr lang="en" sz="1000"/>
                        <a:t>Customer Order​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Includes​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N​</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Plants​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r>
              <a:tr h="389875">
                <a:tc>
                  <a:txBody>
                    <a:bodyPr>
                      <a:noAutofit/>
                    </a:bodyPr>
                    <a:lstStyle/>
                    <a:p>
                      <a:pPr indent="0" lvl="0" marL="88900" marR="88900" rtl="0" algn="ctr">
                        <a:lnSpc>
                          <a:spcPct val="120000"/>
                        </a:lnSpc>
                        <a:spcBef>
                          <a:spcPts val="0"/>
                        </a:spcBef>
                        <a:buNone/>
                      </a:pPr>
                      <a:r>
                        <a:rPr lang="en" sz="1000"/>
                        <a:t>Customer Order​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Includes​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N​</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Accessories​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r h="383025">
                <a:tc>
                  <a:txBody>
                    <a:bodyPr>
                      <a:noAutofit/>
                    </a:bodyPr>
                    <a:lstStyle/>
                    <a:p>
                      <a:pPr indent="0" lvl="0" marL="88900" marR="88900" rtl="0" algn="ctr">
                        <a:lnSpc>
                          <a:spcPct val="120000"/>
                        </a:lnSpc>
                        <a:spcBef>
                          <a:spcPts val="0"/>
                        </a:spcBef>
                        <a:buNone/>
                      </a:pPr>
                      <a:r>
                        <a:rPr lang="en" sz="1000"/>
                        <a:t>Customer Order​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Includes​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N​</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c>
                  <a:txBody>
                    <a:bodyPr>
                      <a:noAutofit/>
                    </a:bodyPr>
                    <a:lstStyle/>
                    <a:p>
                      <a:pPr indent="0" lvl="0" marL="88900" marR="88900" rtl="0" algn="ctr">
                        <a:lnSpc>
                          <a:spcPct val="120000"/>
                        </a:lnSpc>
                        <a:spcBef>
                          <a:spcPts val="0"/>
                        </a:spcBef>
                        <a:buNone/>
                      </a:pPr>
                      <a:r>
                        <a:rPr lang="en" sz="1000"/>
                        <a:t>Services​</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EAEFF7"/>
                    </a:solidFill>
                  </a:tcPr>
                </a:tc>
              </a:tr>
              <a:tr h="492350">
                <a:tc>
                  <a:txBody>
                    <a:bodyPr>
                      <a:noAutofit/>
                    </a:bodyPr>
                    <a:lstStyle/>
                    <a:p>
                      <a:pPr indent="0" lvl="0" marL="88900" marR="88900" rtl="0" algn="ctr">
                        <a:lnSpc>
                          <a:spcPct val="120000"/>
                        </a:lnSpc>
                        <a:spcBef>
                          <a:spcPts val="0"/>
                        </a:spcBef>
                        <a:buNone/>
                      </a:pPr>
                      <a:r>
                        <a:rPr lang="en" sz="1000"/>
                        <a:t>Purchase Order​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M​</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Total​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Sent​</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N​</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Partial​</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c>
                  <a:txBody>
                    <a:bodyPr>
                      <a:noAutofit/>
                    </a:bodyPr>
                    <a:lstStyle/>
                    <a:p>
                      <a:pPr indent="0" lvl="0" marL="88900" marR="88900" rtl="0" algn="ctr">
                        <a:lnSpc>
                          <a:spcPct val="120000"/>
                        </a:lnSpc>
                        <a:spcBef>
                          <a:spcPts val="0"/>
                        </a:spcBef>
                        <a:buNone/>
                      </a:pPr>
                      <a:r>
                        <a:rPr lang="en" sz="1000"/>
                        <a:t>Third Party Supplier​</a:t>
                      </a:r>
                    </a:p>
                  </a:txBody>
                  <a:tcPr marT="91425" marB="91425" marR="91425" marL="91425">
                    <a:lnL cap="flat" cmpd="sng" w="1265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solidFill>
                      <a:srgbClr val="D2DEEF"/>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648000" y="2285400"/>
            <a:ext cx="1848000" cy="572700"/>
          </a:xfrm>
          <a:prstGeom prst="rect">
            <a:avLst/>
          </a:prstGeom>
        </p:spPr>
        <p:txBody>
          <a:bodyPr anchorCtr="0" anchor="t" bIns="91425" lIns="91425" rIns="91425" wrap="square" tIns="91425">
            <a:noAutofit/>
          </a:bodyPr>
          <a:lstStyle/>
          <a:p>
            <a:pPr lvl="0">
              <a:spcBef>
                <a:spcPts val="0"/>
              </a:spcBef>
              <a:buNone/>
            </a:pPr>
            <a:r>
              <a:rPr lang="en"/>
              <a:t>ER Model</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196051" y="14325"/>
            <a:ext cx="7871151" cy="5114850"/>
          </a:xfrm>
          <a:prstGeom prst="rect">
            <a:avLst/>
          </a:prstGeom>
          <a:noFill/>
          <a:ln>
            <a:noFill/>
          </a:ln>
        </p:spPr>
      </p:pic>
      <p:sp>
        <p:nvSpPr>
          <p:cNvPr id="267" name="Shape 267"/>
          <p:cNvSpPr txBox="1"/>
          <p:nvPr>
            <p:ph type="title"/>
          </p:nvPr>
        </p:nvSpPr>
        <p:spPr>
          <a:xfrm>
            <a:off x="196050" y="123900"/>
            <a:ext cx="984300" cy="404100"/>
          </a:xfrm>
          <a:prstGeom prst="rect">
            <a:avLst/>
          </a:prstGeom>
        </p:spPr>
        <p:txBody>
          <a:bodyPr anchorCtr="0" anchor="t" bIns="91425" lIns="91425" rIns="91425" wrap="square" tIns="91425">
            <a:noAutofit/>
          </a:bodyPr>
          <a:lstStyle/>
          <a:p>
            <a:pPr lvl="0" rtl="0">
              <a:spcBef>
                <a:spcPts val="0"/>
              </a:spcBef>
              <a:buNone/>
            </a:pPr>
            <a:r>
              <a:rPr lang="en" sz="1400"/>
              <a:t>ER Model</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2910600" y="2285400"/>
            <a:ext cx="3322800" cy="572700"/>
          </a:xfrm>
          <a:prstGeom prst="rect">
            <a:avLst/>
          </a:prstGeom>
        </p:spPr>
        <p:txBody>
          <a:bodyPr anchorCtr="0" anchor="t" bIns="91425" lIns="91425" rIns="91425" wrap="square" tIns="91425">
            <a:noAutofit/>
          </a:bodyPr>
          <a:lstStyle/>
          <a:p>
            <a:pPr lvl="0">
              <a:spcBef>
                <a:spcPts val="0"/>
              </a:spcBef>
              <a:buNone/>
            </a:pPr>
            <a:r>
              <a:rPr lang="en"/>
              <a:t>ER model Mapping</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1:</a:t>
            </a:r>
          </a:p>
        </p:txBody>
      </p:sp>
      <p:sp>
        <p:nvSpPr>
          <p:cNvPr id="278" name="Shape 278"/>
          <p:cNvSpPr txBox="1"/>
          <p:nvPr/>
        </p:nvSpPr>
        <p:spPr>
          <a:xfrm>
            <a:off x="2621756" y="292894"/>
            <a:ext cx="2672032"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Strong Entities:</a:t>
            </a:r>
          </a:p>
        </p:txBody>
      </p:sp>
      <p:sp>
        <p:nvSpPr>
          <p:cNvPr id="279" name="Shape 279"/>
          <p:cNvSpPr txBox="1"/>
          <p:nvPr/>
        </p:nvSpPr>
        <p:spPr>
          <a:xfrm>
            <a:off x="857363" y="2893219"/>
            <a:ext cx="9098756" cy="1938992"/>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Customer: </a:t>
            </a:r>
            <a:r>
              <a:rPr lang="en" sz="1400" u="sng">
                <a:solidFill>
                  <a:schemeClr val="dk1"/>
                </a:solidFill>
                <a:latin typeface="Calibri"/>
                <a:ea typeface="Calibri"/>
                <a:cs typeface="Calibri"/>
                <a:sym typeface="Calibri"/>
              </a:rPr>
              <a:t>Cus_EmailAddress</a:t>
            </a:r>
            <a:r>
              <a:rPr lang="en" sz="1400">
                <a:solidFill>
                  <a:schemeClr val="dk1"/>
                </a:solidFill>
                <a:latin typeface="Calibri"/>
                <a:ea typeface="Calibri"/>
                <a:cs typeface="Calibri"/>
                <a:sym typeface="Calibri"/>
              </a:rPr>
              <a:t>, Cus_FirstName, Cus_Surname, Cus_Town, </a:t>
            </a:r>
          </a:p>
          <a:p>
            <a:pPr indent="0" lvl="0" marL="0" marR="0" rtl="0" algn="l">
              <a:spcBef>
                <a:spcPts val="0"/>
              </a:spcBef>
              <a:buSzPct val="25000"/>
              <a:buNone/>
            </a:pPr>
            <a:r>
              <a:rPr lang="en" sz="1400">
                <a:solidFill>
                  <a:schemeClr val="dk1"/>
                </a:solidFill>
                <a:latin typeface="Calibri"/>
                <a:ea typeface="Calibri"/>
                <a:cs typeface="Calibri"/>
                <a:sym typeface="Calibri"/>
              </a:rPr>
              <a:t>Cus_HouseNo, Cus_PostCode, Cus_Street.</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280" name="Shape 280"/>
          <p:cNvSpPr txBox="1"/>
          <p:nvPr/>
        </p:nvSpPr>
        <p:spPr>
          <a:xfrm>
            <a:off x="214313" y="928688"/>
            <a:ext cx="8656608" cy="484748"/>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1 of the mapping process, take the strong entities from the ER Diagram, along with the single, stored attributes and assign each entity a primary key.</a:t>
            </a:r>
          </a:p>
        </p:txBody>
      </p:sp>
      <p:pic>
        <p:nvPicPr>
          <p:cNvPr id="281" name="Shape 281"/>
          <p:cNvPicPr preferRelativeResize="0"/>
          <p:nvPr/>
        </p:nvPicPr>
        <p:blipFill rotWithShape="1">
          <a:blip r:embed="rId3">
            <a:alphaModFix/>
          </a:blip>
          <a:srcRect b="18202" l="15467" r="62656" t="16336"/>
          <a:stretch/>
        </p:blipFill>
        <p:spPr>
          <a:xfrm>
            <a:off x="6340995" y="1386023"/>
            <a:ext cx="2166130" cy="37092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1:</a:t>
            </a:r>
          </a:p>
        </p:txBody>
      </p:sp>
      <p:sp>
        <p:nvSpPr>
          <p:cNvPr id="287" name="Shape 287"/>
          <p:cNvSpPr txBox="1"/>
          <p:nvPr/>
        </p:nvSpPr>
        <p:spPr>
          <a:xfrm>
            <a:off x="2621756" y="292894"/>
            <a:ext cx="2672032"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Strong Entities:</a:t>
            </a:r>
          </a:p>
        </p:txBody>
      </p:sp>
      <p:sp>
        <p:nvSpPr>
          <p:cNvPr id="288" name="Shape 288"/>
          <p:cNvSpPr txBox="1"/>
          <p:nvPr/>
        </p:nvSpPr>
        <p:spPr>
          <a:xfrm>
            <a:off x="742950" y="1771650"/>
            <a:ext cx="4192685" cy="2977739"/>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a:solidFill>
                  <a:schemeClr val="dk1"/>
                </a:solidFill>
                <a:latin typeface="Calibri"/>
                <a:ea typeface="Calibri"/>
                <a:cs typeface="Calibri"/>
                <a:sym typeface="Calibri"/>
              </a:rPr>
              <a:t>Services</a:t>
            </a:r>
            <a:r>
              <a:rPr lang="en" sz="1400">
                <a:solidFill>
                  <a:schemeClr val="dk1"/>
                </a:solidFill>
                <a:latin typeface="Calibri"/>
                <a:ea typeface="Calibri"/>
                <a:cs typeface="Calibri"/>
                <a:sym typeface="Calibri"/>
              </a:rPr>
              <a:t>: </a:t>
            </a:r>
            <a:r>
              <a:rPr lang="en" sz="1400" u="sng">
                <a:solidFill>
                  <a:schemeClr val="dk1"/>
                </a:solidFill>
                <a:latin typeface="Calibri"/>
                <a:ea typeface="Calibri"/>
                <a:cs typeface="Calibri"/>
                <a:sym typeface="Calibri"/>
              </a:rPr>
              <a:t>Ser_Name</a:t>
            </a:r>
            <a:r>
              <a:rPr lang="en" sz="1400">
                <a:solidFill>
                  <a:schemeClr val="dk1"/>
                </a:solidFill>
                <a:latin typeface="Calibri"/>
                <a:ea typeface="Calibri"/>
                <a:cs typeface="Calibri"/>
                <a:sym typeface="Calibri"/>
              </a:rPr>
              <a:t>,  Ser_DueDate, Ser_Price.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Accessories: </a:t>
            </a:r>
            <a:r>
              <a:rPr lang="en" sz="1400" u="sng">
                <a:solidFill>
                  <a:schemeClr val="dk1"/>
                </a:solidFill>
                <a:latin typeface="Calibri"/>
                <a:ea typeface="Calibri"/>
                <a:cs typeface="Calibri"/>
                <a:sym typeface="Calibri"/>
              </a:rPr>
              <a:t>Acc_Name</a:t>
            </a:r>
            <a:r>
              <a:rPr lang="en" sz="1400">
                <a:solidFill>
                  <a:schemeClr val="dk1"/>
                </a:solidFill>
                <a:latin typeface="Calibri"/>
                <a:ea typeface="Calibri"/>
                <a:cs typeface="Calibri"/>
                <a:sym typeface="Calibri"/>
              </a:rPr>
              <a:t>,Acc_Price, Acc_FullDescription.</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289" name="Shape 289"/>
          <p:cNvSpPr txBox="1"/>
          <p:nvPr/>
        </p:nvSpPr>
        <p:spPr>
          <a:xfrm>
            <a:off x="214313" y="928688"/>
            <a:ext cx="8656608" cy="484748"/>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1 of the mapping process, take the strong entities from the ER Diagram, along with the single, stored attributes and assign each entity a primary key.</a:t>
            </a:r>
          </a:p>
        </p:txBody>
      </p:sp>
      <p:pic>
        <p:nvPicPr>
          <p:cNvPr id="290" name="Shape 290"/>
          <p:cNvPicPr preferRelativeResize="0"/>
          <p:nvPr/>
        </p:nvPicPr>
        <p:blipFill rotWithShape="1">
          <a:blip r:embed="rId3">
            <a:alphaModFix/>
          </a:blip>
          <a:srcRect b="33247" l="56137" r="8674" t="38144"/>
          <a:stretch/>
        </p:blipFill>
        <p:spPr>
          <a:xfrm>
            <a:off x="5035176" y="1507331"/>
            <a:ext cx="3870131" cy="1792639"/>
          </a:xfrm>
          <a:prstGeom prst="rect">
            <a:avLst/>
          </a:prstGeom>
          <a:noFill/>
          <a:ln>
            <a:noFill/>
          </a:ln>
        </p:spPr>
      </p:pic>
      <p:pic>
        <p:nvPicPr>
          <p:cNvPr id="291" name="Shape 291"/>
          <p:cNvPicPr preferRelativeResize="0"/>
          <p:nvPr/>
        </p:nvPicPr>
        <p:blipFill rotWithShape="1">
          <a:blip r:embed="rId4">
            <a:alphaModFix/>
          </a:blip>
          <a:srcRect b="35349" l="55379" r="24933" t="40464"/>
          <a:stretch/>
        </p:blipFill>
        <p:spPr>
          <a:xfrm>
            <a:off x="5957888" y="3128963"/>
            <a:ext cx="2534055" cy="17818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1:</a:t>
            </a:r>
          </a:p>
        </p:txBody>
      </p:sp>
      <p:sp>
        <p:nvSpPr>
          <p:cNvPr id="297" name="Shape 297"/>
          <p:cNvSpPr txBox="1"/>
          <p:nvPr/>
        </p:nvSpPr>
        <p:spPr>
          <a:xfrm>
            <a:off x="2621756" y="292894"/>
            <a:ext cx="2672032"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Strong Entities:</a:t>
            </a:r>
          </a:p>
        </p:txBody>
      </p:sp>
      <p:sp>
        <p:nvSpPr>
          <p:cNvPr id="298" name="Shape 298"/>
          <p:cNvSpPr txBox="1"/>
          <p:nvPr/>
        </p:nvSpPr>
        <p:spPr>
          <a:xfrm>
            <a:off x="92869" y="1514475"/>
            <a:ext cx="9098756" cy="900247"/>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Plant: </a:t>
            </a:r>
            <a:r>
              <a:rPr lang="en" sz="1400" u="sng">
                <a:solidFill>
                  <a:schemeClr val="dk1"/>
                </a:solidFill>
                <a:latin typeface="Calibri"/>
                <a:ea typeface="Calibri"/>
                <a:cs typeface="Calibri"/>
                <a:sym typeface="Calibri"/>
              </a:rPr>
              <a:t>Pl_LatinName</a:t>
            </a:r>
            <a:r>
              <a:rPr lang="en" sz="1400">
                <a:solidFill>
                  <a:schemeClr val="dk1"/>
                </a:solidFill>
                <a:latin typeface="Calibri"/>
                <a:ea typeface="Calibri"/>
                <a:cs typeface="Calibri"/>
                <a:sym typeface="Calibri"/>
              </a:rPr>
              <a:t>, Pl_PopularName, Pl_PlantCategory, Pl_Price, Pl_SunLight, Pl_AcidOrAlkaline, Pl_Moisture,Pl_Soil Type, Pl_FullDescription, Pl_ColorOfFoliage, Pl_ColorOfFlower, Pl_FloweringPeriod, Pl_Height, Pl_Spread, Pl_Spread.</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299" name="Shape 299"/>
          <p:cNvSpPr txBox="1"/>
          <p:nvPr/>
        </p:nvSpPr>
        <p:spPr>
          <a:xfrm>
            <a:off x="214313" y="928688"/>
            <a:ext cx="8656608" cy="484748"/>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1 of the mapping process, take the strong entities from the ER Diagram, along with the single, stored attributes and assign each entity a primary key.</a:t>
            </a:r>
          </a:p>
        </p:txBody>
      </p:sp>
      <p:pic>
        <p:nvPicPr>
          <p:cNvPr id="300" name="Shape 300"/>
          <p:cNvPicPr preferRelativeResize="0"/>
          <p:nvPr/>
        </p:nvPicPr>
        <p:blipFill rotWithShape="1">
          <a:blip r:embed="rId3">
            <a:alphaModFix/>
          </a:blip>
          <a:srcRect b="14031" l="25968" r="22525" t="16836"/>
          <a:stretch/>
        </p:blipFill>
        <p:spPr>
          <a:xfrm>
            <a:off x="2543175" y="1964666"/>
            <a:ext cx="3990108" cy="30584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nvSpPr>
        <p:spPr>
          <a:xfrm>
            <a:off x="311700" y="1533000"/>
            <a:ext cx="8583600" cy="2077500"/>
          </a:xfrm>
          <a:prstGeom prst="rect">
            <a:avLst/>
          </a:prstGeom>
          <a:noFill/>
          <a:ln>
            <a:noFill/>
          </a:ln>
        </p:spPr>
        <p:txBody>
          <a:bodyPr anchorCtr="0" anchor="ctr" bIns="91425" lIns="91425" rIns="91425" wrap="square" tIns="91425">
            <a:noAutofit/>
          </a:bodyPr>
          <a:lstStyle/>
          <a:p>
            <a:pPr indent="-317500" lvl="0" marL="685800" rtl="0">
              <a:lnSpc>
                <a:spcPct val="134400"/>
              </a:lnSpc>
              <a:spcBef>
                <a:spcPts val="0"/>
              </a:spcBef>
              <a:buClr>
                <a:schemeClr val="dk1"/>
              </a:buClr>
              <a:buSzPct val="100000"/>
              <a:buFont typeface="Arial"/>
            </a:pPr>
            <a:r>
              <a:rPr lang="en">
                <a:solidFill>
                  <a:schemeClr val="dk1"/>
                </a:solidFill>
                <a:highlight>
                  <a:srgbClr val="FFFFFF"/>
                </a:highlight>
              </a:rPr>
              <a:t>Customer -&gt; Online System -&gt; Order Product/s </a:t>
            </a:r>
          </a:p>
          <a:p>
            <a:pPr lvl="0" rtl="0">
              <a:lnSpc>
                <a:spcPct val="134400"/>
              </a:lnSpc>
              <a:spcBef>
                <a:spcPts val="0"/>
              </a:spcBef>
              <a:buNone/>
            </a:pPr>
            <a:r>
              <a:t/>
            </a:r>
            <a:endParaRPr>
              <a:solidFill>
                <a:schemeClr val="dk1"/>
              </a:solidFill>
              <a:highlight>
                <a:srgbClr val="FFFFFF"/>
              </a:highlight>
            </a:endParaRPr>
          </a:p>
          <a:p>
            <a:pPr indent="-317500" lvl="0" marL="685800" rtl="0">
              <a:lnSpc>
                <a:spcPct val="134400"/>
              </a:lnSpc>
              <a:spcBef>
                <a:spcPts val="0"/>
              </a:spcBef>
              <a:buClr>
                <a:schemeClr val="dk1"/>
              </a:buClr>
              <a:buSzPct val="100000"/>
              <a:buFont typeface="Arial"/>
            </a:pPr>
            <a:r>
              <a:rPr lang="en">
                <a:solidFill>
                  <a:schemeClr val="dk1"/>
                </a:solidFill>
                <a:highlight>
                  <a:srgbClr val="FFFFFF"/>
                </a:highlight>
              </a:rPr>
              <a:t>Company -&gt; Supplies Products -&gt; Customer -&gt; Providing Invoice</a:t>
            </a:r>
          </a:p>
          <a:p>
            <a:pPr lvl="0" rtl="0">
              <a:lnSpc>
                <a:spcPct val="134400"/>
              </a:lnSpc>
              <a:spcBef>
                <a:spcPts val="0"/>
              </a:spcBef>
              <a:buNone/>
            </a:pPr>
            <a:r>
              <a:t/>
            </a:r>
            <a:endParaRPr>
              <a:solidFill>
                <a:schemeClr val="dk1"/>
              </a:solidFill>
              <a:highlight>
                <a:srgbClr val="FFFFFF"/>
              </a:highlight>
            </a:endParaRPr>
          </a:p>
          <a:p>
            <a:pPr indent="-317500" lvl="0" marL="685800" rtl="0">
              <a:lnSpc>
                <a:spcPct val="134400"/>
              </a:lnSpc>
              <a:spcBef>
                <a:spcPts val="0"/>
              </a:spcBef>
              <a:buClr>
                <a:schemeClr val="dk1"/>
              </a:buClr>
              <a:buSzPct val="100000"/>
              <a:buFont typeface="Arial"/>
            </a:pPr>
            <a:r>
              <a:rPr lang="en">
                <a:solidFill>
                  <a:schemeClr val="dk1"/>
                </a:solidFill>
                <a:highlight>
                  <a:srgbClr val="FFFFFF"/>
                </a:highlight>
              </a:rPr>
              <a:t>Products not in Stock -&gt; Purchase order raised -&gt; Buy From Third Party Supplier </a:t>
            </a:r>
          </a:p>
          <a:p>
            <a:pPr lvl="0" rtl="0">
              <a:lnSpc>
                <a:spcPct val="134400"/>
              </a:lnSpc>
              <a:spcBef>
                <a:spcPts val="0"/>
              </a:spcBef>
              <a:buNone/>
            </a:pPr>
            <a:r>
              <a:t/>
            </a:r>
            <a:endParaRPr>
              <a:solidFill>
                <a:schemeClr val="dk1"/>
              </a:solidFill>
              <a:highlight>
                <a:srgbClr val="FFFFFF"/>
              </a:highlight>
            </a:endParaRPr>
          </a:p>
          <a:p>
            <a:pPr indent="-317500" lvl="0" marL="685800" rtl="0">
              <a:lnSpc>
                <a:spcPct val="134400"/>
              </a:lnSpc>
              <a:spcBef>
                <a:spcPts val="0"/>
              </a:spcBef>
              <a:buClr>
                <a:schemeClr val="dk1"/>
              </a:buClr>
              <a:buSzPct val="100000"/>
              <a:buFont typeface="Arial"/>
            </a:pPr>
            <a:r>
              <a:rPr lang="en">
                <a:solidFill>
                  <a:schemeClr val="dk1"/>
                </a:solidFill>
                <a:highlight>
                  <a:srgbClr val="FFFFFF"/>
                </a:highlight>
              </a:rPr>
              <a:t>Feedback From Company -&gt; Customer</a:t>
            </a:r>
          </a:p>
        </p:txBody>
      </p:sp>
      <p:sp>
        <p:nvSpPr>
          <p:cNvPr id="141" name="Shape 141"/>
          <p:cNvSpPr txBox="1"/>
          <p:nvPr>
            <p:ph type="title"/>
          </p:nvPr>
        </p:nvSpPr>
        <p:spPr>
          <a:xfrm>
            <a:off x="311700" y="67250"/>
            <a:ext cx="4632000" cy="440400"/>
          </a:xfrm>
          <a:prstGeom prst="rect">
            <a:avLst/>
          </a:prstGeom>
        </p:spPr>
        <p:txBody>
          <a:bodyPr anchorCtr="0" anchor="t" bIns="91425" lIns="91425" rIns="91425" wrap="square" tIns="91425">
            <a:noAutofit/>
          </a:bodyPr>
          <a:lstStyle/>
          <a:p>
            <a:pPr lvl="0" rtl="0">
              <a:spcBef>
                <a:spcPts val="0"/>
              </a:spcBef>
              <a:buNone/>
            </a:pPr>
            <a:r>
              <a:rPr lang="en" sz="1800"/>
              <a:t>System Functional Analysis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1:</a:t>
            </a:r>
          </a:p>
        </p:txBody>
      </p:sp>
      <p:sp>
        <p:nvSpPr>
          <p:cNvPr id="306" name="Shape 306"/>
          <p:cNvSpPr txBox="1"/>
          <p:nvPr/>
        </p:nvSpPr>
        <p:spPr>
          <a:xfrm>
            <a:off x="2621756" y="292894"/>
            <a:ext cx="2672032"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Strong Entities:</a:t>
            </a:r>
          </a:p>
        </p:txBody>
      </p:sp>
      <p:sp>
        <p:nvSpPr>
          <p:cNvPr id="307" name="Shape 307"/>
          <p:cNvSpPr txBox="1"/>
          <p:nvPr/>
        </p:nvSpPr>
        <p:spPr>
          <a:xfrm>
            <a:off x="92869" y="1878806"/>
            <a:ext cx="9098756" cy="3600985"/>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Department: </a:t>
            </a:r>
            <a:r>
              <a:rPr lang="en" sz="1400" u="sng">
                <a:solidFill>
                  <a:schemeClr val="dk1"/>
                </a:solidFill>
                <a:latin typeface="Calibri"/>
                <a:ea typeface="Calibri"/>
                <a:cs typeface="Calibri"/>
                <a:sym typeface="Calibri"/>
              </a:rPr>
              <a:t>Dep_Name</a:t>
            </a:r>
            <a:r>
              <a:rPr lang="en" sz="1400">
                <a:solidFill>
                  <a:schemeClr val="dk1"/>
                </a:solidFill>
                <a:latin typeface="Calibri"/>
                <a:ea typeface="Calibri"/>
                <a:cs typeface="Calibri"/>
                <a:sym typeface="Calibri"/>
              </a:rPr>
              <a:t>.</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Staff: </a:t>
            </a:r>
            <a:r>
              <a:rPr lang="en" sz="1400" u="sng">
                <a:solidFill>
                  <a:schemeClr val="dk1"/>
                </a:solidFill>
                <a:latin typeface="Calibri"/>
                <a:ea typeface="Calibri"/>
                <a:cs typeface="Calibri"/>
                <a:sym typeface="Calibri"/>
              </a:rPr>
              <a:t>Sta_EmailAddress</a:t>
            </a:r>
            <a:r>
              <a:rPr lang="en" sz="1400">
                <a:solidFill>
                  <a:schemeClr val="dk1"/>
                </a:solidFill>
                <a:latin typeface="Calibri"/>
                <a:ea typeface="Calibri"/>
                <a:cs typeface="Calibri"/>
                <a:sym typeface="Calibri"/>
              </a:rPr>
              <a:t>, Sta_ FirstName, Sta_Surname, Sta_Town, </a:t>
            </a:r>
          </a:p>
          <a:p>
            <a:pPr indent="0" lvl="0" marL="0" marR="0" rtl="0" algn="l">
              <a:spcBef>
                <a:spcPts val="0"/>
              </a:spcBef>
              <a:buSzPct val="25000"/>
              <a:buNone/>
            </a:pPr>
            <a:r>
              <a:rPr lang="en" sz="1400">
                <a:solidFill>
                  <a:schemeClr val="dk1"/>
                </a:solidFill>
                <a:latin typeface="Calibri"/>
                <a:ea typeface="Calibri"/>
                <a:cs typeface="Calibri"/>
                <a:sym typeface="Calibri"/>
              </a:rPr>
              <a:t>Sta_HouseNo, Sta_PostCode, Sta_Street.</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308" name="Shape 308"/>
          <p:cNvSpPr txBox="1"/>
          <p:nvPr/>
        </p:nvSpPr>
        <p:spPr>
          <a:xfrm>
            <a:off x="214313" y="928688"/>
            <a:ext cx="8656608" cy="484748"/>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1 of the mapping process, take the strong entities from the ER Diagram, along with the single, stored attributes and assign each entity a primary key.</a:t>
            </a:r>
          </a:p>
        </p:txBody>
      </p:sp>
      <p:pic>
        <p:nvPicPr>
          <p:cNvPr id="309" name="Shape 309"/>
          <p:cNvPicPr preferRelativeResize="0"/>
          <p:nvPr/>
        </p:nvPicPr>
        <p:blipFill rotWithShape="1">
          <a:blip r:embed="rId3">
            <a:alphaModFix/>
          </a:blip>
          <a:srcRect b="34426" l="35171" r="39370" t="35814"/>
          <a:stretch/>
        </p:blipFill>
        <p:spPr>
          <a:xfrm>
            <a:off x="5836444" y="1413923"/>
            <a:ext cx="2005548" cy="1324547"/>
          </a:xfrm>
          <a:prstGeom prst="rect">
            <a:avLst/>
          </a:prstGeom>
          <a:noFill/>
          <a:ln>
            <a:noFill/>
          </a:ln>
        </p:spPr>
      </p:pic>
      <p:pic>
        <p:nvPicPr>
          <p:cNvPr id="310" name="Shape 310"/>
          <p:cNvPicPr preferRelativeResize="0"/>
          <p:nvPr/>
        </p:nvPicPr>
        <p:blipFill rotWithShape="1">
          <a:blip r:embed="rId4">
            <a:alphaModFix/>
          </a:blip>
          <a:srcRect b="16813" l="33804" r="27741" t="32153"/>
          <a:stretch/>
        </p:blipFill>
        <p:spPr>
          <a:xfrm>
            <a:off x="5316162" y="2830543"/>
            <a:ext cx="3030961" cy="23008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1:</a:t>
            </a:r>
          </a:p>
        </p:txBody>
      </p:sp>
      <p:sp>
        <p:nvSpPr>
          <p:cNvPr id="316" name="Shape 316"/>
          <p:cNvSpPr txBox="1"/>
          <p:nvPr/>
        </p:nvSpPr>
        <p:spPr>
          <a:xfrm>
            <a:off x="2621756" y="292894"/>
            <a:ext cx="2672032"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Strong Entities:</a:t>
            </a:r>
          </a:p>
        </p:txBody>
      </p:sp>
      <p:sp>
        <p:nvSpPr>
          <p:cNvPr id="317" name="Shape 317"/>
          <p:cNvSpPr txBox="1"/>
          <p:nvPr/>
        </p:nvSpPr>
        <p:spPr>
          <a:xfrm>
            <a:off x="92869" y="1878806"/>
            <a:ext cx="9098756" cy="900247"/>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Third Party Supplier: </a:t>
            </a:r>
            <a:r>
              <a:rPr lang="en" sz="1400" u="sng">
                <a:solidFill>
                  <a:schemeClr val="dk1"/>
                </a:solidFill>
                <a:latin typeface="Calibri"/>
                <a:ea typeface="Calibri"/>
                <a:cs typeface="Calibri"/>
                <a:sym typeface="Calibri"/>
              </a:rPr>
              <a:t>TPS_Name</a:t>
            </a:r>
            <a:r>
              <a:rPr lang="en" sz="1400">
                <a:solidFill>
                  <a:schemeClr val="dk1"/>
                </a:solidFill>
                <a:latin typeface="Calibri"/>
                <a:ea typeface="Calibri"/>
                <a:cs typeface="Calibri"/>
                <a:sym typeface="Calibri"/>
              </a:rPr>
              <a:t>, TPS_Postcode, TPS_Town, TPS_Postcode.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318" name="Shape 318"/>
          <p:cNvSpPr txBox="1"/>
          <p:nvPr/>
        </p:nvSpPr>
        <p:spPr>
          <a:xfrm>
            <a:off x="214313" y="928688"/>
            <a:ext cx="8656608" cy="484748"/>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1 of the mapping process, take the strong entities from the ER Diagram, along with the single, stored attributes and assign each entity a primary key.</a:t>
            </a:r>
          </a:p>
        </p:txBody>
      </p:sp>
      <p:pic>
        <p:nvPicPr>
          <p:cNvPr id="319" name="Shape 319"/>
          <p:cNvPicPr preferRelativeResize="0"/>
          <p:nvPr/>
        </p:nvPicPr>
        <p:blipFill rotWithShape="1">
          <a:blip r:embed="rId3">
            <a:alphaModFix/>
          </a:blip>
          <a:srcRect b="15838" l="47212" r="14292" t="47833"/>
          <a:stretch/>
        </p:blipFill>
        <p:spPr>
          <a:xfrm>
            <a:off x="1435894" y="2328998"/>
            <a:ext cx="4606433" cy="247656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1:</a:t>
            </a:r>
          </a:p>
        </p:txBody>
      </p:sp>
      <p:sp>
        <p:nvSpPr>
          <p:cNvPr id="325" name="Shape 325"/>
          <p:cNvSpPr txBox="1"/>
          <p:nvPr/>
        </p:nvSpPr>
        <p:spPr>
          <a:xfrm>
            <a:off x="2621756" y="292894"/>
            <a:ext cx="426764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Completed Mapping Of Strong Entities:</a:t>
            </a:r>
          </a:p>
        </p:txBody>
      </p:sp>
      <p:sp>
        <p:nvSpPr>
          <p:cNvPr id="326" name="Shape 326"/>
          <p:cNvSpPr txBox="1"/>
          <p:nvPr/>
        </p:nvSpPr>
        <p:spPr>
          <a:xfrm>
            <a:off x="92869" y="1878806"/>
            <a:ext cx="9098756" cy="2977739"/>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Customer: </a:t>
            </a:r>
            <a:r>
              <a:rPr lang="en" sz="1400" u="sng">
                <a:solidFill>
                  <a:schemeClr val="dk1"/>
                </a:solidFill>
                <a:latin typeface="Calibri"/>
                <a:ea typeface="Calibri"/>
                <a:cs typeface="Calibri"/>
                <a:sym typeface="Calibri"/>
              </a:rPr>
              <a:t>Cus_EmailAddress</a:t>
            </a:r>
            <a:r>
              <a:rPr lang="en" sz="1400">
                <a:solidFill>
                  <a:schemeClr val="dk1"/>
                </a:solidFill>
                <a:latin typeface="Calibri"/>
                <a:ea typeface="Calibri"/>
                <a:cs typeface="Calibri"/>
                <a:sym typeface="Calibri"/>
              </a:rPr>
              <a:t>, Cus_FirstName, Cus_Surname, Cus_Town, Cus_HouseNo, Cus_PostCode, Cus_Street.</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a:solidFill>
                  <a:schemeClr val="dk1"/>
                </a:solidFill>
                <a:latin typeface="Calibri"/>
                <a:ea typeface="Calibri"/>
                <a:cs typeface="Calibri"/>
                <a:sym typeface="Calibri"/>
              </a:rPr>
              <a:t>Services</a:t>
            </a:r>
            <a:r>
              <a:rPr lang="en" sz="1400">
                <a:solidFill>
                  <a:schemeClr val="dk1"/>
                </a:solidFill>
                <a:latin typeface="Calibri"/>
                <a:ea typeface="Calibri"/>
                <a:cs typeface="Calibri"/>
                <a:sym typeface="Calibri"/>
              </a:rPr>
              <a:t>: </a:t>
            </a:r>
            <a:r>
              <a:rPr lang="en" sz="1400" u="sng">
                <a:solidFill>
                  <a:schemeClr val="dk1"/>
                </a:solidFill>
                <a:latin typeface="Calibri"/>
                <a:ea typeface="Calibri"/>
                <a:cs typeface="Calibri"/>
                <a:sym typeface="Calibri"/>
              </a:rPr>
              <a:t>Ser_Name</a:t>
            </a:r>
            <a:r>
              <a:rPr lang="en" sz="1400">
                <a:solidFill>
                  <a:schemeClr val="dk1"/>
                </a:solidFill>
                <a:latin typeface="Calibri"/>
                <a:ea typeface="Calibri"/>
                <a:cs typeface="Calibri"/>
                <a:sym typeface="Calibri"/>
              </a:rPr>
              <a:t>,  Ser_DueDate, Ser_Price.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Accessories: </a:t>
            </a:r>
            <a:r>
              <a:rPr lang="en" sz="1400" u="sng">
                <a:solidFill>
                  <a:schemeClr val="dk1"/>
                </a:solidFill>
                <a:latin typeface="Calibri"/>
                <a:ea typeface="Calibri"/>
                <a:cs typeface="Calibri"/>
                <a:sym typeface="Calibri"/>
              </a:rPr>
              <a:t>Acc_Name</a:t>
            </a:r>
            <a:r>
              <a:rPr lang="en" sz="1400">
                <a:solidFill>
                  <a:schemeClr val="dk1"/>
                </a:solidFill>
                <a:latin typeface="Calibri"/>
                <a:ea typeface="Calibri"/>
                <a:cs typeface="Calibri"/>
                <a:sym typeface="Calibri"/>
              </a:rPr>
              <a:t>,Acc_Price, Acc_FullDescription.</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Plant: </a:t>
            </a:r>
            <a:r>
              <a:rPr lang="en" sz="1400" u="sng">
                <a:solidFill>
                  <a:schemeClr val="dk1"/>
                </a:solidFill>
                <a:latin typeface="Calibri"/>
                <a:ea typeface="Calibri"/>
                <a:cs typeface="Calibri"/>
                <a:sym typeface="Calibri"/>
              </a:rPr>
              <a:t>Pl_LatinName</a:t>
            </a:r>
            <a:r>
              <a:rPr lang="en" sz="1400">
                <a:solidFill>
                  <a:schemeClr val="dk1"/>
                </a:solidFill>
                <a:latin typeface="Calibri"/>
                <a:ea typeface="Calibri"/>
                <a:cs typeface="Calibri"/>
                <a:sym typeface="Calibri"/>
              </a:rPr>
              <a:t>, Pl_PopularName, Pl_PlantCategory, Pl_Price, Pl_SunLight, Pl_AcidOrAlkaline, Pl_Moisture,Pl_Soil Type, Pl_FullDescription, Pl_ColorOfFoliage, Pl_ColorOfFlower, Pl_FloweringPeriod, Pl_Height, Pl_Spread, Pl_Spread.</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Department: </a:t>
            </a:r>
            <a:r>
              <a:rPr lang="en" sz="1400" u="sng">
                <a:solidFill>
                  <a:schemeClr val="dk1"/>
                </a:solidFill>
                <a:latin typeface="Calibri"/>
                <a:ea typeface="Calibri"/>
                <a:cs typeface="Calibri"/>
                <a:sym typeface="Calibri"/>
              </a:rPr>
              <a:t>Dep_Name</a:t>
            </a:r>
            <a:r>
              <a:rPr lang="en" sz="1400">
                <a:solidFill>
                  <a:schemeClr val="dk1"/>
                </a:solidFill>
                <a:latin typeface="Calibri"/>
                <a:ea typeface="Calibri"/>
                <a:cs typeface="Calibri"/>
                <a:sym typeface="Calibri"/>
              </a:rPr>
              <a:t>.</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Staff: </a:t>
            </a:r>
            <a:r>
              <a:rPr lang="en" sz="1400" u="sng">
                <a:solidFill>
                  <a:schemeClr val="dk1"/>
                </a:solidFill>
                <a:latin typeface="Calibri"/>
                <a:ea typeface="Calibri"/>
                <a:cs typeface="Calibri"/>
                <a:sym typeface="Calibri"/>
              </a:rPr>
              <a:t>Sta_EmailAddress</a:t>
            </a:r>
            <a:r>
              <a:rPr lang="en" sz="1400">
                <a:solidFill>
                  <a:schemeClr val="dk1"/>
                </a:solidFill>
                <a:latin typeface="Calibri"/>
                <a:ea typeface="Calibri"/>
                <a:cs typeface="Calibri"/>
                <a:sym typeface="Calibri"/>
              </a:rPr>
              <a:t>, Sta_ FirstName, Sta_Surname, Sta_Town, Sta_HouseNo, Sta_PostCode, Sta_Street.</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Third Party Supplier: </a:t>
            </a:r>
            <a:r>
              <a:rPr lang="en" sz="1400" u="sng">
                <a:solidFill>
                  <a:schemeClr val="dk1"/>
                </a:solidFill>
                <a:latin typeface="Calibri"/>
                <a:ea typeface="Calibri"/>
                <a:cs typeface="Calibri"/>
                <a:sym typeface="Calibri"/>
              </a:rPr>
              <a:t>TPS_Name</a:t>
            </a:r>
            <a:r>
              <a:rPr lang="en" sz="1400">
                <a:solidFill>
                  <a:schemeClr val="dk1"/>
                </a:solidFill>
                <a:latin typeface="Calibri"/>
                <a:ea typeface="Calibri"/>
                <a:cs typeface="Calibri"/>
                <a:sym typeface="Calibri"/>
              </a:rPr>
              <a:t>, TPS_Postcode, TPS_Town, TPS_Postcode.</a:t>
            </a:r>
          </a:p>
        </p:txBody>
      </p:sp>
      <p:sp>
        <p:nvSpPr>
          <p:cNvPr id="327" name="Shape 327"/>
          <p:cNvSpPr txBox="1"/>
          <p:nvPr/>
        </p:nvSpPr>
        <p:spPr>
          <a:xfrm>
            <a:off x="214313" y="928688"/>
            <a:ext cx="8656608" cy="484748"/>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1 of the mapping process, take the strong entities from the ER Diagram, along with the single, stored attributes and assign each entity a primary key.</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2:</a:t>
            </a:r>
          </a:p>
        </p:txBody>
      </p:sp>
      <p:sp>
        <p:nvSpPr>
          <p:cNvPr id="333" name="Shape 333"/>
          <p:cNvSpPr txBox="1"/>
          <p:nvPr/>
        </p:nvSpPr>
        <p:spPr>
          <a:xfrm>
            <a:off x="2765206" y="292894"/>
            <a:ext cx="26721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Weak Entities:</a:t>
            </a:r>
          </a:p>
        </p:txBody>
      </p:sp>
      <p:sp>
        <p:nvSpPr>
          <p:cNvPr id="334" name="Shape 334"/>
          <p:cNvSpPr txBox="1"/>
          <p:nvPr/>
        </p:nvSpPr>
        <p:spPr>
          <a:xfrm>
            <a:off x="92869" y="1878806"/>
            <a:ext cx="9098756" cy="692497"/>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Customer Order: </a:t>
            </a:r>
            <a:r>
              <a:rPr lang="en" sz="1400" u="sng">
                <a:solidFill>
                  <a:schemeClr val="dk1"/>
                </a:solidFill>
                <a:latin typeface="Calibri"/>
                <a:ea typeface="Calibri"/>
                <a:cs typeface="Calibri"/>
                <a:sym typeface="Calibri"/>
              </a:rPr>
              <a:t>CO_OrderPlacementDate, CO_OrderPlacementTime</a:t>
            </a:r>
            <a:r>
              <a:rPr lang="en" sz="1400">
                <a:solidFill>
                  <a:schemeClr val="dk1"/>
                </a:solidFill>
                <a:latin typeface="Calibri"/>
                <a:ea typeface="Calibri"/>
                <a:cs typeface="Calibri"/>
                <a:sym typeface="Calibri"/>
              </a:rPr>
              <a:t>, CO_OrderStatus, CO_ DeliveryDate, </a:t>
            </a:r>
            <a:r>
              <a:rPr lang="en" sz="1400" u="sng">
                <a:solidFill>
                  <a:schemeClr val="dk1"/>
                </a:solidFill>
                <a:latin typeface="Calibri"/>
                <a:ea typeface="Calibri"/>
                <a:cs typeface="Calibri"/>
                <a:sym typeface="Calibri"/>
              </a:rPr>
              <a:t>Cus_EmailAddress.</a:t>
            </a:r>
          </a:p>
          <a:p>
            <a:pPr indent="0" lvl="0" marL="0" marR="0" rtl="0" algn="l">
              <a:spcBef>
                <a:spcPts val="0"/>
              </a:spcBef>
              <a:buSzPct val="25000"/>
              <a:buNone/>
            </a:pPr>
            <a:r>
              <a:t/>
            </a:r>
            <a:endParaRPr sz="1400" u="sng">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335" name="Shape 335"/>
          <p:cNvSpPr txBox="1"/>
          <p:nvPr/>
        </p:nvSpPr>
        <p:spPr>
          <a:xfrm>
            <a:off x="214313" y="928688"/>
            <a:ext cx="8656608" cy="692497"/>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2, create relations for each weak entity type, including the single and stored attributes. Include the primary key from the owner entity.</a:t>
            </a:r>
          </a:p>
          <a:p>
            <a:pPr indent="0" lvl="0" marL="0" marR="0" rtl="0" algn="ctr">
              <a:spcBef>
                <a:spcPts val="0"/>
              </a:spcBef>
              <a:buSzPct val="25000"/>
              <a:buNone/>
            </a:pPr>
            <a:r>
              <a:rPr lang="en" sz="1400">
                <a:solidFill>
                  <a:schemeClr val="dk1"/>
                </a:solidFill>
                <a:latin typeface="Calibri"/>
                <a:ea typeface="Calibri"/>
                <a:cs typeface="Calibri"/>
                <a:sym typeface="Calibri"/>
              </a:rPr>
              <a:t>The Primary Key becomes: Owners PK + Partial Key</a:t>
            </a:r>
          </a:p>
        </p:txBody>
      </p:sp>
      <p:pic>
        <p:nvPicPr>
          <p:cNvPr id="336" name="Shape 336"/>
          <p:cNvPicPr preferRelativeResize="0"/>
          <p:nvPr/>
        </p:nvPicPr>
        <p:blipFill rotWithShape="1">
          <a:blip r:embed="rId3">
            <a:alphaModFix/>
          </a:blip>
          <a:srcRect b="19271" l="4305" r="16144" t="17361"/>
          <a:stretch/>
        </p:blipFill>
        <p:spPr>
          <a:xfrm>
            <a:off x="1464469" y="2171700"/>
            <a:ext cx="5913317" cy="269561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2:</a:t>
            </a:r>
          </a:p>
        </p:txBody>
      </p:sp>
      <p:sp>
        <p:nvSpPr>
          <p:cNvPr id="342" name="Shape 342"/>
          <p:cNvSpPr txBox="1"/>
          <p:nvPr/>
        </p:nvSpPr>
        <p:spPr>
          <a:xfrm>
            <a:off x="2621756" y="292894"/>
            <a:ext cx="2672032"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Weak Entities:</a:t>
            </a:r>
          </a:p>
        </p:txBody>
      </p:sp>
      <p:sp>
        <p:nvSpPr>
          <p:cNvPr id="343" name="Shape 343"/>
          <p:cNvSpPr txBox="1"/>
          <p:nvPr/>
        </p:nvSpPr>
        <p:spPr>
          <a:xfrm>
            <a:off x="92869" y="1878806"/>
            <a:ext cx="9098756" cy="276999"/>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Purchase Order: </a:t>
            </a:r>
            <a:r>
              <a:rPr lang="en" sz="1400" u="sng">
                <a:solidFill>
                  <a:schemeClr val="dk1"/>
                </a:solidFill>
                <a:latin typeface="Calibri"/>
                <a:ea typeface="Calibri"/>
                <a:cs typeface="Calibri"/>
                <a:sym typeface="Calibri"/>
              </a:rPr>
              <a:t>PO_Orderdate, PO_OrderTime</a:t>
            </a:r>
            <a:r>
              <a:rPr lang="en" sz="1400">
                <a:solidFill>
                  <a:schemeClr val="dk1"/>
                </a:solidFill>
                <a:latin typeface="Calibri"/>
                <a:ea typeface="Calibri"/>
                <a:cs typeface="Calibri"/>
                <a:sym typeface="Calibri"/>
              </a:rPr>
              <a:t>, PO_OrderStatus, PO_OrderArrivalDate, DatePaymentSent, </a:t>
            </a:r>
            <a:r>
              <a:rPr lang="en" sz="1400" u="sng">
                <a:solidFill>
                  <a:schemeClr val="dk1"/>
                </a:solidFill>
                <a:latin typeface="Calibri"/>
                <a:ea typeface="Calibri"/>
                <a:cs typeface="Calibri"/>
                <a:sym typeface="Calibri"/>
              </a:rPr>
              <a:t>TPS_Name.</a:t>
            </a:r>
          </a:p>
        </p:txBody>
      </p:sp>
      <p:sp>
        <p:nvSpPr>
          <p:cNvPr id="344" name="Shape 344"/>
          <p:cNvSpPr txBox="1"/>
          <p:nvPr/>
        </p:nvSpPr>
        <p:spPr>
          <a:xfrm>
            <a:off x="214313" y="928688"/>
            <a:ext cx="8656608" cy="692497"/>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2, create relations for each weak entity type, including the single and stored attributes. Include the primary key from the owner entity.</a:t>
            </a:r>
          </a:p>
          <a:p>
            <a:pPr indent="0" lvl="0" marL="0" marR="0" rtl="0" algn="ctr">
              <a:spcBef>
                <a:spcPts val="0"/>
              </a:spcBef>
              <a:buSzPct val="25000"/>
              <a:buNone/>
            </a:pPr>
            <a:r>
              <a:rPr lang="en" sz="1400">
                <a:solidFill>
                  <a:schemeClr val="dk1"/>
                </a:solidFill>
                <a:latin typeface="Calibri"/>
                <a:ea typeface="Calibri"/>
                <a:cs typeface="Calibri"/>
                <a:sym typeface="Calibri"/>
              </a:rPr>
              <a:t>The Primary Key becomes: Owners PK + Partial Key</a:t>
            </a:r>
          </a:p>
        </p:txBody>
      </p:sp>
      <p:pic>
        <p:nvPicPr>
          <p:cNvPr id="345" name="Shape 345"/>
          <p:cNvPicPr preferRelativeResize="0"/>
          <p:nvPr/>
        </p:nvPicPr>
        <p:blipFill rotWithShape="1">
          <a:blip r:embed="rId3">
            <a:alphaModFix/>
          </a:blip>
          <a:srcRect b="28645" l="4928" r="2390" t="18064"/>
          <a:stretch/>
        </p:blipFill>
        <p:spPr>
          <a:xfrm>
            <a:off x="471488" y="2286000"/>
            <a:ext cx="7914323" cy="25965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2:</a:t>
            </a:r>
          </a:p>
        </p:txBody>
      </p:sp>
      <p:sp>
        <p:nvSpPr>
          <p:cNvPr id="351" name="Shape 351"/>
          <p:cNvSpPr txBox="1"/>
          <p:nvPr/>
        </p:nvSpPr>
        <p:spPr>
          <a:xfrm>
            <a:off x="2821781" y="292894"/>
            <a:ext cx="337804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Completed Mapping Of Weak Entities:</a:t>
            </a:r>
          </a:p>
        </p:txBody>
      </p:sp>
      <p:sp>
        <p:nvSpPr>
          <p:cNvPr id="352" name="Shape 352"/>
          <p:cNvSpPr txBox="1"/>
          <p:nvPr/>
        </p:nvSpPr>
        <p:spPr>
          <a:xfrm>
            <a:off x="92869" y="1878806"/>
            <a:ext cx="9098756" cy="900247"/>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Customer Order: </a:t>
            </a:r>
            <a:r>
              <a:rPr lang="en" sz="1400" u="sng">
                <a:solidFill>
                  <a:schemeClr val="dk1"/>
                </a:solidFill>
                <a:latin typeface="Calibri"/>
                <a:ea typeface="Calibri"/>
                <a:cs typeface="Calibri"/>
                <a:sym typeface="Calibri"/>
              </a:rPr>
              <a:t>CO_OrderPlacementDate, CO_OrderPlacementTime</a:t>
            </a:r>
            <a:r>
              <a:rPr lang="en" sz="1400">
                <a:solidFill>
                  <a:schemeClr val="dk1"/>
                </a:solidFill>
                <a:latin typeface="Calibri"/>
                <a:ea typeface="Calibri"/>
                <a:cs typeface="Calibri"/>
                <a:sym typeface="Calibri"/>
              </a:rPr>
              <a:t>, CO_OrderStatus, CO_ DeliveryDate, </a:t>
            </a:r>
            <a:r>
              <a:rPr lang="en" sz="1400" u="sng">
                <a:solidFill>
                  <a:schemeClr val="dk1"/>
                </a:solidFill>
                <a:latin typeface="Calibri"/>
                <a:ea typeface="Calibri"/>
                <a:cs typeface="Calibri"/>
                <a:sym typeface="Calibri"/>
              </a:rPr>
              <a:t>Cus_EmailAddress.</a:t>
            </a:r>
          </a:p>
          <a:p>
            <a:pPr indent="0" lvl="0" marL="0" marR="0" rtl="0" algn="l">
              <a:spcBef>
                <a:spcPts val="0"/>
              </a:spcBef>
              <a:buSzPct val="25000"/>
              <a:buNone/>
            </a:pPr>
            <a:r>
              <a:t/>
            </a:r>
            <a:endParaRPr sz="1400" u="sng">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Purchase Order: </a:t>
            </a:r>
            <a:r>
              <a:rPr lang="en" sz="1400" u="sng">
                <a:solidFill>
                  <a:schemeClr val="dk1"/>
                </a:solidFill>
                <a:latin typeface="Calibri"/>
                <a:ea typeface="Calibri"/>
                <a:cs typeface="Calibri"/>
                <a:sym typeface="Calibri"/>
              </a:rPr>
              <a:t>PO_Orderdate, PO_OrderTime</a:t>
            </a:r>
            <a:r>
              <a:rPr lang="en" sz="1400">
                <a:solidFill>
                  <a:schemeClr val="dk1"/>
                </a:solidFill>
                <a:latin typeface="Calibri"/>
                <a:ea typeface="Calibri"/>
                <a:cs typeface="Calibri"/>
                <a:sym typeface="Calibri"/>
              </a:rPr>
              <a:t>, PO_OrderStatus, PO_OrderArrivalDate, DatePaymentSent, </a:t>
            </a:r>
            <a:r>
              <a:rPr lang="en" sz="1400" u="sng">
                <a:solidFill>
                  <a:schemeClr val="dk1"/>
                </a:solidFill>
                <a:latin typeface="Calibri"/>
                <a:ea typeface="Calibri"/>
                <a:cs typeface="Calibri"/>
                <a:sym typeface="Calibri"/>
              </a:rPr>
              <a:t>TPS_Name</a:t>
            </a:r>
            <a:r>
              <a:rPr lang="en" sz="1400">
                <a:solidFill>
                  <a:schemeClr val="dk1"/>
                </a:solidFill>
                <a:latin typeface="Calibri"/>
                <a:ea typeface="Calibri"/>
                <a:cs typeface="Calibri"/>
                <a:sym typeface="Calibri"/>
              </a:rPr>
              <a:t> </a:t>
            </a:r>
          </a:p>
        </p:txBody>
      </p:sp>
      <p:sp>
        <p:nvSpPr>
          <p:cNvPr id="353" name="Shape 353"/>
          <p:cNvSpPr txBox="1"/>
          <p:nvPr/>
        </p:nvSpPr>
        <p:spPr>
          <a:xfrm>
            <a:off x="214313" y="928688"/>
            <a:ext cx="8656608" cy="692497"/>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2, create relations for each weak entity type, including the single and stored attributes. Include the primary key from the owner entity.</a:t>
            </a:r>
          </a:p>
          <a:p>
            <a:pPr indent="0" lvl="0" marL="0" marR="0" rtl="0" algn="ctr">
              <a:spcBef>
                <a:spcPts val="0"/>
              </a:spcBef>
              <a:buSzPct val="25000"/>
              <a:buNone/>
            </a:pPr>
            <a:r>
              <a:rPr lang="en" sz="1400">
                <a:solidFill>
                  <a:schemeClr val="dk1"/>
                </a:solidFill>
                <a:latin typeface="Calibri"/>
                <a:ea typeface="Calibri"/>
                <a:cs typeface="Calibri"/>
                <a:sym typeface="Calibri"/>
              </a:rPr>
              <a:t>The Primary Key becomes: Owners PK + Partial Key</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3:</a:t>
            </a:r>
          </a:p>
        </p:txBody>
      </p:sp>
      <p:sp>
        <p:nvSpPr>
          <p:cNvPr id="359" name="Shape 359"/>
          <p:cNvSpPr txBox="1"/>
          <p:nvPr/>
        </p:nvSpPr>
        <p:spPr>
          <a:xfrm>
            <a:off x="2771775" y="292894"/>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1:1 Binary Type Relationship types:</a:t>
            </a:r>
          </a:p>
        </p:txBody>
      </p:sp>
      <p:sp>
        <p:nvSpPr>
          <p:cNvPr id="360" name="Shape 360"/>
          <p:cNvSpPr txBox="1"/>
          <p:nvPr/>
        </p:nvSpPr>
        <p:spPr>
          <a:xfrm>
            <a:off x="92869" y="2371725"/>
            <a:ext cx="9098756"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There are no 1:1 Relationships in our Entity Relationship Diagram, therefore we can skip this step.</a:t>
            </a:r>
          </a:p>
        </p:txBody>
      </p:sp>
      <p:sp>
        <p:nvSpPr>
          <p:cNvPr id="361" name="Shape 361"/>
          <p:cNvSpPr txBox="1"/>
          <p:nvPr/>
        </p:nvSpPr>
        <p:spPr>
          <a:xfrm>
            <a:off x="214313" y="928688"/>
            <a:ext cx="8656608" cy="1107996"/>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3, </a:t>
            </a:r>
          </a:p>
          <a:p>
            <a:pPr indent="0" lvl="0" marL="0" marR="0" rtl="0" algn="ctr">
              <a:spcBef>
                <a:spcPts val="0"/>
              </a:spcBef>
              <a:buSzPct val="25000"/>
              <a:buNone/>
            </a:pPr>
            <a:r>
              <a:t/>
            </a:r>
            <a:endParaRPr sz="1400">
              <a:solidFill>
                <a:schemeClr val="dk1"/>
              </a:solidFill>
              <a:latin typeface="Calibri"/>
              <a:ea typeface="Calibri"/>
              <a:cs typeface="Calibri"/>
              <a:sym typeface="Calibri"/>
            </a:endParaRPr>
          </a:p>
          <a:p>
            <a:pPr indent="0" lvl="0" marL="0" marR="0" rtl="0" algn="ctr">
              <a:spcBef>
                <a:spcPts val="0"/>
              </a:spcBef>
              <a:buSzPct val="25000"/>
              <a:buNone/>
            </a:pPr>
            <a:r>
              <a:rPr lang="en" sz="1400">
                <a:solidFill>
                  <a:schemeClr val="dk1"/>
                </a:solidFill>
                <a:latin typeface="Calibri"/>
                <a:ea typeface="Calibri"/>
                <a:cs typeface="Calibri"/>
                <a:sym typeface="Calibri"/>
              </a:rPr>
              <a:t>1. Foreign Key approach for full-partial participation</a:t>
            </a:r>
          </a:p>
          <a:p>
            <a:pPr indent="0" lvl="0" marL="0" marR="0" rtl="0" algn="ctr">
              <a:spcBef>
                <a:spcPts val="0"/>
              </a:spcBef>
              <a:buSzPct val="25000"/>
              <a:buNone/>
            </a:pPr>
            <a:r>
              <a:rPr lang="en" sz="1400">
                <a:solidFill>
                  <a:schemeClr val="dk1"/>
                </a:solidFill>
                <a:latin typeface="Calibri"/>
                <a:ea typeface="Calibri"/>
                <a:cs typeface="Calibri"/>
                <a:sym typeface="Calibri"/>
              </a:rPr>
              <a:t> 2. Merged relation approach for full-full participation </a:t>
            </a:r>
          </a:p>
          <a:p>
            <a:pPr indent="0" lvl="0" marL="0" marR="0" rtl="0" algn="ctr">
              <a:spcBef>
                <a:spcPts val="0"/>
              </a:spcBef>
              <a:buSzPct val="25000"/>
              <a:buNone/>
            </a:pPr>
            <a:r>
              <a:rPr lang="en" sz="1400">
                <a:solidFill>
                  <a:schemeClr val="dk1"/>
                </a:solidFill>
                <a:latin typeface="Calibri"/>
                <a:ea typeface="Calibri"/>
                <a:cs typeface="Calibri"/>
                <a:sym typeface="Calibri"/>
              </a:rPr>
              <a:t>3. Cross-reference relation approach for partial-partial participation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Shape 366"/>
          <p:cNvPicPr preferRelativeResize="0"/>
          <p:nvPr/>
        </p:nvPicPr>
        <p:blipFill rotWithShape="1">
          <a:blip r:embed="rId3">
            <a:alphaModFix/>
          </a:blip>
          <a:srcRect b="19297" l="0" r="32292" t="12170"/>
          <a:stretch/>
        </p:blipFill>
        <p:spPr>
          <a:xfrm>
            <a:off x="3621881" y="1982593"/>
            <a:ext cx="5286675" cy="3051022"/>
          </a:xfrm>
          <a:prstGeom prst="rect">
            <a:avLst/>
          </a:prstGeom>
          <a:noFill/>
          <a:ln>
            <a:noFill/>
          </a:ln>
        </p:spPr>
      </p:pic>
      <p:sp>
        <p:nvSpPr>
          <p:cNvPr id="367" name="Shape 367"/>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4:</a:t>
            </a:r>
          </a:p>
        </p:txBody>
      </p:sp>
      <p:sp>
        <p:nvSpPr>
          <p:cNvPr id="368" name="Shape 368"/>
          <p:cNvSpPr txBox="1"/>
          <p:nvPr/>
        </p:nvSpPr>
        <p:spPr>
          <a:xfrm>
            <a:off x="2771775" y="292894"/>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1:M Binary Type Relationship types:</a:t>
            </a:r>
          </a:p>
        </p:txBody>
      </p:sp>
      <p:sp>
        <p:nvSpPr>
          <p:cNvPr id="369" name="Shape 369"/>
          <p:cNvSpPr txBox="1"/>
          <p:nvPr/>
        </p:nvSpPr>
        <p:spPr>
          <a:xfrm>
            <a:off x="0" y="852668"/>
            <a:ext cx="9163747" cy="256224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Orders: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Customer Order: (</a:t>
            </a:r>
            <a:r>
              <a:rPr lang="en" sz="1400" u="sng">
                <a:solidFill>
                  <a:schemeClr val="dk1"/>
                </a:solidFill>
                <a:latin typeface="Calibri"/>
                <a:ea typeface="Calibri"/>
                <a:cs typeface="Calibri"/>
                <a:sym typeface="Calibri"/>
              </a:rPr>
              <a:t>CO_OrderPlacementDate, </a:t>
            </a:r>
          </a:p>
          <a:p>
            <a:pPr indent="0" lvl="0" marL="0" marR="0" rtl="0" algn="l">
              <a:spcBef>
                <a:spcPts val="0"/>
              </a:spcBef>
              <a:buSzPct val="25000"/>
              <a:buNone/>
            </a:pPr>
            <a:r>
              <a:rPr lang="en" sz="1400" u="sng">
                <a:solidFill>
                  <a:schemeClr val="dk1"/>
                </a:solidFill>
                <a:latin typeface="Calibri"/>
                <a:ea typeface="Calibri"/>
                <a:cs typeface="Calibri"/>
                <a:sym typeface="Calibri"/>
              </a:rPr>
              <a:t>CO_OrderPlacementTime</a:t>
            </a:r>
            <a:r>
              <a:rPr lang="en" sz="1400">
                <a:solidFill>
                  <a:schemeClr val="dk1"/>
                </a:solidFill>
                <a:latin typeface="Calibri"/>
                <a:ea typeface="Calibri"/>
                <a:cs typeface="Calibri"/>
                <a:sym typeface="Calibri"/>
              </a:rPr>
              <a:t>, CO_OrderStatus, </a:t>
            </a:r>
          </a:p>
          <a:p>
            <a:pPr indent="0" lvl="0" marL="0" marR="0" rtl="0" algn="l">
              <a:spcBef>
                <a:spcPts val="0"/>
              </a:spcBef>
              <a:buSzPct val="25000"/>
              <a:buNone/>
            </a:pPr>
            <a:r>
              <a:rPr lang="en" sz="1400">
                <a:solidFill>
                  <a:schemeClr val="dk1"/>
                </a:solidFill>
                <a:latin typeface="Calibri"/>
                <a:ea typeface="Calibri"/>
                <a:cs typeface="Calibri"/>
                <a:sym typeface="Calibri"/>
              </a:rPr>
              <a:t>CO_ DeliveryDate, Cus_EmailAddress.)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Feedback: </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Customer Order(</a:t>
            </a:r>
            <a:r>
              <a:rPr lang="en" sz="1400" u="sng">
                <a:solidFill>
                  <a:schemeClr val="dk1"/>
                </a:solidFill>
                <a:latin typeface="Calibri"/>
                <a:ea typeface="Calibri"/>
                <a:cs typeface="Calibri"/>
                <a:sym typeface="Calibri"/>
              </a:rPr>
              <a:t>CO_OrderPlacementDate, CO_OrderPlacementTime</a:t>
            </a:r>
            <a:r>
              <a:rPr lang="en" sz="1400">
                <a:solidFill>
                  <a:schemeClr val="dk1"/>
                </a:solidFill>
                <a:latin typeface="Calibri"/>
                <a:ea typeface="Calibri"/>
                <a:cs typeface="Calibri"/>
                <a:sym typeface="Calibri"/>
              </a:rPr>
              <a:t>, </a:t>
            </a:r>
          </a:p>
          <a:p>
            <a:pPr indent="0" lvl="0" marL="0" marR="0" rtl="0" algn="l">
              <a:spcBef>
                <a:spcPts val="0"/>
              </a:spcBef>
              <a:buSzPct val="25000"/>
              <a:buNone/>
            </a:pPr>
            <a:r>
              <a:rPr lang="en" sz="1400">
                <a:solidFill>
                  <a:schemeClr val="dk1"/>
                </a:solidFill>
                <a:latin typeface="Calibri"/>
                <a:ea typeface="Calibri"/>
                <a:cs typeface="Calibri"/>
                <a:sym typeface="Calibri"/>
              </a:rPr>
              <a:t>CO_OrderStatus, CO_ DeliveryDate, FeedbackText, Cus_EmailAddress.)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370" name="Shape 370"/>
          <p:cNvSpPr txBox="1"/>
          <p:nvPr/>
        </p:nvSpPr>
        <p:spPr>
          <a:xfrm>
            <a:off x="42725" y="617375"/>
            <a:ext cx="90783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4, Chose the entity which has the Many Cardinality. Then include a FK referencing of the other entity.</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4:</a:t>
            </a:r>
          </a:p>
        </p:txBody>
      </p:sp>
      <p:sp>
        <p:nvSpPr>
          <p:cNvPr id="376" name="Shape 376"/>
          <p:cNvSpPr txBox="1"/>
          <p:nvPr/>
        </p:nvSpPr>
        <p:spPr>
          <a:xfrm>
            <a:off x="2771775" y="292894"/>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1:M Binary Type Relationship types:</a:t>
            </a:r>
          </a:p>
        </p:txBody>
      </p:sp>
      <p:sp>
        <p:nvSpPr>
          <p:cNvPr id="377" name="Shape 377"/>
          <p:cNvSpPr txBox="1"/>
          <p:nvPr/>
        </p:nvSpPr>
        <p:spPr>
          <a:xfrm>
            <a:off x="185738" y="1828800"/>
            <a:ext cx="9163747" cy="1938992"/>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Controls: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Customer Order(</a:t>
            </a:r>
            <a:r>
              <a:rPr lang="en" sz="1400" u="sng">
                <a:solidFill>
                  <a:schemeClr val="dk1"/>
                </a:solidFill>
                <a:latin typeface="Calibri"/>
                <a:ea typeface="Calibri"/>
                <a:cs typeface="Calibri"/>
                <a:sym typeface="Calibri"/>
              </a:rPr>
              <a:t>CO_OrderPlacementDate, CO_OrderPlacementTime</a:t>
            </a:r>
            <a:r>
              <a:rPr lang="en" sz="1400">
                <a:solidFill>
                  <a:schemeClr val="dk1"/>
                </a:solidFill>
                <a:latin typeface="Calibri"/>
                <a:ea typeface="Calibri"/>
                <a:cs typeface="Calibri"/>
                <a:sym typeface="Calibri"/>
              </a:rPr>
              <a:t>, </a:t>
            </a:r>
          </a:p>
          <a:p>
            <a:pPr indent="0" lvl="0" marL="0" marR="0" rtl="0" algn="l">
              <a:spcBef>
                <a:spcPts val="0"/>
              </a:spcBef>
              <a:buSzPct val="25000"/>
              <a:buNone/>
            </a:pPr>
            <a:r>
              <a:rPr lang="en" sz="1400">
                <a:solidFill>
                  <a:schemeClr val="dk1"/>
                </a:solidFill>
                <a:latin typeface="Calibri"/>
                <a:ea typeface="Calibri"/>
                <a:cs typeface="Calibri"/>
                <a:sym typeface="Calibri"/>
              </a:rPr>
              <a:t>CO_OrderStatus, CO_ DeliveryDate, </a:t>
            </a:r>
            <a:r>
              <a:rPr lang="en" sz="1400" u="sng">
                <a:solidFill>
                  <a:schemeClr val="dk1"/>
                </a:solidFill>
                <a:latin typeface="Calibri"/>
                <a:ea typeface="Calibri"/>
                <a:cs typeface="Calibri"/>
                <a:sym typeface="Calibri"/>
              </a:rPr>
              <a:t>Cus_EmailAddress</a:t>
            </a:r>
            <a:r>
              <a:rPr lang="en" sz="1400">
                <a:solidFill>
                  <a:schemeClr val="dk1"/>
                </a:solidFill>
                <a:latin typeface="Calibri"/>
                <a:ea typeface="Calibri"/>
                <a:cs typeface="Calibri"/>
                <a:sym typeface="Calibri"/>
              </a:rPr>
              <a:t>, Dep_Name, </a:t>
            </a:r>
          </a:p>
          <a:p>
            <a:pPr indent="0" lvl="0" marL="0" marR="0" rtl="0" algn="l">
              <a:spcBef>
                <a:spcPts val="0"/>
              </a:spcBef>
              <a:buSzPct val="25000"/>
              <a:buNone/>
            </a:pPr>
            <a:r>
              <a:rPr lang="en" sz="1400">
                <a:solidFill>
                  <a:schemeClr val="dk1"/>
                </a:solidFill>
                <a:latin typeface="Calibri"/>
                <a:ea typeface="Calibri"/>
                <a:cs typeface="Calibri"/>
                <a:sym typeface="Calibri"/>
              </a:rPr>
              <a:t>Payment Status, Payment Date)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378" name="Shape 378"/>
          <p:cNvSpPr txBox="1"/>
          <p:nvPr/>
        </p:nvSpPr>
        <p:spPr>
          <a:xfrm>
            <a:off x="150025" y="610550"/>
            <a:ext cx="90852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4, Chose the entity which has the Many Cardinality. Then include a FK referencing of the other entity.</a:t>
            </a:r>
          </a:p>
        </p:txBody>
      </p:sp>
      <p:pic>
        <p:nvPicPr>
          <p:cNvPr id="379" name="Shape 379"/>
          <p:cNvPicPr preferRelativeResize="0"/>
          <p:nvPr/>
        </p:nvPicPr>
        <p:blipFill rotWithShape="1">
          <a:blip r:embed="rId3">
            <a:alphaModFix/>
          </a:blip>
          <a:srcRect b="4038" l="42673" r="27031" t="12921"/>
          <a:stretch/>
        </p:blipFill>
        <p:spPr>
          <a:xfrm>
            <a:off x="6107637" y="858059"/>
            <a:ext cx="2649799" cy="415673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4:</a:t>
            </a:r>
          </a:p>
        </p:txBody>
      </p:sp>
      <p:sp>
        <p:nvSpPr>
          <p:cNvPr id="385" name="Shape 385"/>
          <p:cNvSpPr txBox="1"/>
          <p:nvPr/>
        </p:nvSpPr>
        <p:spPr>
          <a:xfrm>
            <a:off x="2771775" y="292894"/>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1:M Binary Type Relationship types:</a:t>
            </a:r>
          </a:p>
        </p:txBody>
      </p:sp>
      <p:sp>
        <p:nvSpPr>
          <p:cNvPr id="386" name="Shape 386"/>
          <p:cNvSpPr txBox="1"/>
          <p:nvPr/>
        </p:nvSpPr>
        <p:spPr>
          <a:xfrm>
            <a:off x="0" y="852668"/>
            <a:ext cx="9163747" cy="1107996"/>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Has: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Staff(</a:t>
            </a:r>
            <a:r>
              <a:rPr lang="en" sz="1400" u="sng">
                <a:solidFill>
                  <a:schemeClr val="dk1"/>
                </a:solidFill>
                <a:latin typeface="Calibri"/>
                <a:ea typeface="Calibri"/>
                <a:cs typeface="Calibri"/>
                <a:sym typeface="Calibri"/>
              </a:rPr>
              <a:t>Sta_EmailAddress</a:t>
            </a:r>
            <a:r>
              <a:rPr lang="en" sz="1400">
                <a:solidFill>
                  <a:schemeClr val="dk1"/>
                </a:solidFill>
                <a:latin typeface="Calibri"/>
                <a:ea typeface="Calibri"/>
                <a:cs typeface="Calibri"/>
                <a:sym typeface="Calibri"/>
              </a:rPr>
              <a:t>, Sta_ FirstName, Sta_Surname, Sta_Town, Sta_HouseNo, Sta_PostCode, Sta_Street, Dep_Name)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387" name="Shape 387"/>
          <p:cNvSpPr txBox="1"/>
          <p:nvPr/>
        </p:nvSpPr>
        <p:spPr>
          <a:xfrm>
            <a:off x="92875" y="569900"/>
            <a:ext cx="89100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4, Chose the entity which has the Many Cardinality. Then include a FK referencing of the other entity.</a:t>
            </a:r>
          </a:p>
        </p:txBody>
      </p:sp>
      <p:pic>
        <p:nvPicPr>
          <p:cNvPr id="388" name="Shape 388"/>
          <p:cNvPicPr preferRelativeResize="0"/>
          <p:nvPr/>
        </p:nvPicPr>
        <p:blipFill rotWithShape="1">
          <a:blip r:embed="rId3">
            <a:alphaModFix/>
          </a:blip>
          <a:srcRect b="3846" l="8095" r="14502" t="19854"/>
          <a:stretch/>
        </p:blipFill>
        <p:spPr>
          <a:xfrm>
            <a:off x="1621631" y="1743075"/>
            <a:ext cx="5548820" cy="3112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59875"/>
            <a:ext cx="8520600" cy="572700"/>
          </a:xfrm>
          <a:prstGeom prst="rect">
            <a:avLst/>
          </a:prstGeom>
        </p:spPr>
        <p:txBody>
          <a:bodyPr anchorCtr="0" anchor="t" bIns="91425" lIns="91425" rIns="91425" wrap="square" tIns="91425">
            <a:noAutofit/>
          </a:bodyPr>
          <a:lstStyle/>
          <a:p>
            <a:pPr lvl="0">
              <a:spcBef>
                <a:spcPts val="0"/>
              </a:spcBef>
              <a:buNone/>
            </a:pPr>
            <a:r>
              <a:rPr lang="en" sz="1800"/>
              <a:t>Reasonable </a:t>
            </a:r>
            <a:r>
              <a:rPr lang="en" sz="1800"/>
              <a:t>Assumptions</a:t>
            </a:r>
          </a:p>
        </p:txBody>
      </p:sp>
      <p:sp>
        <p:nvSpPr>
          <p:cNvPr id="147" name="Shape 147"/>
          <p:cNvSpPr txBox="1"/>
          <p:nvPr>
            <p:ph idx="1" type="body"/>
          </p:nvPr>
        </p:nvSpPr>
        <p:spPr>
          <a:xfrm>
            <a:off x="311700" y="810300"/>
            <a:ext cx="7263600" cy="3522900"/>
          </a:xfrm>
          <a:prstGeom prst="rect">
            <a:avLst/>
          </a:prstGeom>
        </p:spPr>
        <p:txBody>
          <a:bodyPr anchorCtr="0" anchor="t" bIns="91425" lIns="91425" rIns="91425" wrap="square" tIns="91425">
            <a:noAutofit/>
          </a:bodyPr>
          <a:lstStyle/>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The whole purchasing process takes place online​</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The customer must follow a Sign up / Login Process to access the system​</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The customer will have to sign up before being able to login​</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The customer logs in to purchase a product​</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The company only restocks when fully empty of the product​</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Relevant services are based on products purchased​</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All information stored is done so as securely as possible​</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All relevant discounts are applied automatically and the customer does not need to know a code or have a voucher in their possession​</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Customer card details are not stored and need to be entered every time a purchase is made​</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The invoice is created using the customer order, and therefore is not an entity.​</a:t>
            </a:r>
          </a:p>
          <a:p>
            <a:pPr indent="-317500" lvl="0" marL="457200" rtl="0">
              <a:lnSpc>
                <a:spcPct val="105221"/>
              </a:lnSpc>
              <a:spcBef>
                <a:spcPts val="0"/>
              </a:spcBef>
              <a:spcAft>
                <a:spcPts val="0"/>
              </a:spcAft>
              <a:buClr>
                <a:schemeClr val="dk1"/>
              </a:buClr>
              <a:buSzPct val="100000"/>
              <a:buChar char="-"/>
            </a:pPr>
            <a:r>
              <a:rPr lang="en" sz="1400">
                <a:solidFill>
                  <a:schemeClr val="dk1"/>
                </a:solidFill>
                <a:highlight>
                  <a:srgbClr val="FFFFFF"/>
                </a:highlight>
              </a:rPr>
              <a:t>The Third Party Supplier And Supplier can be classed as the same entity type.​​</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4:</a:t>
            </a:r>
          </a:p>
        </p:txBody>
      </p:sp>
      <p:sp>
        <p:nvSpPr>
          <p:cNvPr id="394" name="Shape 394"/>
          <p:cNvSpPr txBox="1"/>
          <p:nvPr/>
        </p:nvSpPr>
        <p:spPr>
          <a:xfrm>
            <a:off x="5407819" y="271463"/>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1:M Binary Type Relationship types:</a:t>
            </a:r>
          </a:p>
        </p:txBody>
      </p:sp>
      <p:sp>
        <p:nvSpPr>
          <p:cNvPr id="395" name="Shape 395"/>
          <p:cNvSpPr txBox="1"/>
          <p:nvPr/>
        </p:nvSpPr>
        <p:spPr>
          <a:xfrm>
            <a:off x="0" y="852668"/>
            <a:ext cx="9163747" cy="2354491"/>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Stocks (Department 1:M Accessories):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Accessories(</a:t>
            </a:r>
            <a:r>
              <a:rPr lang="en" sz="1400" u="sng">
                <a:solidFill>
                  <a:schemeClr val="dk1"/>
                </a:solidFill>
                <a:latin typeface="Calibri"/>
                <a:ea typeface="Calibri"/>
                <a:cs typeface="Calibri"/>
                <a:sym typeface="Calibri"/>
              </a:rPr>
              <a:t>Acc_Name</a:t>
            </a:r>
            <a:r>
              <a:rPr lang="en" sz="1400">
                <a:solidFill>
                  <a:schemeClr val="dk1"/>
                </a:solidFill>
                <a:latin typeface="Calibri"/>
                <a:ea typeface="Calibri"/>
                <a:cs typeface="Calibri"/>
                <a:sym typeface="Calibri"/>
              </a:rPr>
              <a:t>,Acc_Price, Acc_FullDescription, Dep_Name)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396" name="Shape 396"/>
          <p:cNvSpPr txBox="1"/>
          <p:nvPr/>
        </p:nvSpPr>
        <p:spPr>
          <a:xfrm>
            <a:off x="150025" y="610550"/>
            <a:ext cx="89076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4, Chose the entity which has the Many Cardinality. Then include a FK referencing of the other entity.</a:t>
            </a:r>
          </a:p>
        </p:txBody>
      </p:sp>
      <p:pic>
        <p:nvPicPr>
          <p:cNvPr id="397" name="Shape 397"/>
          <p:cNvPicPr preferRelativeResize="0"/>
          <p:nvPr/>
        </p:nvPicPr>
        <p:blipFill rotWithShape="1">
          <a:blip r:embed="rId3">
            <a:alphaModFix/>
          </a:blip>
          <a:srcRect b="18673" l="32978" r="19333" t="22327"/>
          <a:stretch/>
        </p:blipFill>
        <p:spPr>
          <a:xfrm>
            <a:off x="2464594" y="2028017"/>
            <a:ext cx="4023043" cy="28308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4:</a:t>
            </a:r>
          </a:p>
        </p:txBody>
      </p:sp>
      <p:sp>
        <p:nvSpPr>
          <p:cNvPr id="403" name="Shape 403"/>
          <p:cNvSpPr txBox="1"/>
          <p:nvPr/>
        </p:nvSpPr>
        <p:spPr>
          <a:xfrm>
            <a:off x="5407819" y="271463"/>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1:M Binary Type Relationship types:</a:t>
            </a:r>
          </a:p>
        </p:txBody>
      </p:sp>
      <p:sp>
        <p:nvSpPr>
          <p:cNvPr id="404" name="Shape 404"/>
          <p:cNvSpPr txBox="1"/>
          <p:nvPr/>
        </p:nvSpPr>
        <p:spPr>
          <a:xfrm>
            <a:off x="0" y="852668"/>
            <a:ext cx="9163747" cy="2146742"/>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Stocks ( Department 1:M Plants):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Plants(</a:t>
            </a:r>
            <a:r>
              <a:rPr lang="en" sz="1400" u="sng">
                <a:solidFill>
                  <a:schemeClr val="dk1"/>
                </a:solidFill>
                <a:latin typeface="Calibri"/>
                <a:ea typeface="Calibri"/>
                <a:cs typeface="Calibri"/>
                <a:sym typeface="Calibri"/>
              </a:rPr>
              <a:t>Pl_LatinName</a:t>
            </a:r>
            <a:r>
              <a:rPr lang="en" sz="1400">
                <a:solidFill>
                  <a:schemeClr val="dk1"/>
                </a:solidFill>
                <a:latin typeface="Calibri"/>
                <a:ea typeface="Calibri"/>
                <a:cs typeface="Calibri"/>
                <a:sym typeface="Calibri"/>
              </a:rPr>
              <a:t>, </a:t>
            </a:r>
            <a:r>
              <a:rPr lang="en" sz="1400" u="sng">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Pl_PopularName, Pl_PlantCategory, Pl_Price, Pl_SunLight, Pl_AcidOrAlkaline, Pl_Moisture,Pl_Soil Type, </a:t>
            </a:r>
            <a:br>
              <a:rPr lang="en" sz="1400">
                <a:solidFill>
                  <a:schemeClr val="dk1"/>
                </a:solidFill>
                <a:latin typeface="Calibri"/>
                <a:ea typeface="Calibri"/>
                <a:cs typeface="Calibri"/>
                <a:sym typeface="Calibri"/>
              </a:rPr>
            </a:br>
            <a:r>
              <a:rPr lang="en" sz="1400">
                <a:solidFill>
                  <a:schemeClr val="dk1"/>
                </a:solidFill>
                <a:latin typeface="Calibri"/>
                <a:ea typeface="Calibri"/>
                <a:cs typeface="Calibri"/>
                <a:sym typeface="Calibri"/>
              </a:rPr>
              <a:t>Pl_FullDescription, Pl_ColorOfFoliage, Pl_ColorOfFlower, Pl_FloweringPeriod, Pl_Height, Pl_Spread, Pl_Spread, Dep_Name)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405" name="Shape 405"/>
          <p:cNvSpPr txBox="1"/>
          <p:nvPr/>
        </p:nvSpPr>
        <p:spPr>
          <a:xfrm>
            <a:off x="-42762" y="615175"/>
            <a:ext cx="8764500" cy="5634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4, Chose the entity which has the Many Cardinality. Then include a FK referencing of the other entity.</a:t>
            </a:r>
          </a:p>
        </p:txBody>
      </p:sp>
      <p:pic>
        <p:nvPicPr>
          <p:cNvPr id="406" name="Shape 406"/>
          <p:cNvPicPr preferRelativeResize="0"/>
          <p:nvPr/>
        </p:nvPicPr>
        <p:blipFill rotWithShape="1">
          <a:blip r:embed="rId3">
            <a:alphaModFix/>
          </a:blip>
          <a:srcRect b="4065" l="13984" r="20017" t="14308"/>
          <a:stretch/>
        </p:blipFill>
        <p:spPr>
          <a:xfrm>
            <a:off x="2227476" y="1961325"/>
            <a:ext cx="4376422" cy="3093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4:</a:t>
            </a:r>
          </a:p>
        </p:txBody>
      </p:sp>
      <p:sp>
        <p:nvSpPr>
          <p:cNvPr id="412" name="Shape 412"/>
          <p:cNvSpPr txBox="1"/>
          <p:nvPr/>
        </p:nvSpPr>
        <p:spPr>
          <a:xfrm>
            <a:off x="5407819" y="271463"/>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1:M Binary Type Relationship types:</a:t>
            </a:r>
          </a:p>
        </p:txBody>
      </p:sp>
      <p:sp>
        <p:nvSpPr>
          <p:cNvPr id="413" name="Shape 413"/>
          <p:cNvSpPr txBox="1"/>
          <p:nvPr/>
        </p:nvSpPr>
        <p:spPr>
          <a:xfrm>
            <a:off x="0" y="852668"/>
            <a:ext cx="9163747" cy="1731243"/>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Provides (Department 1:M Servies):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a:solidFill>
                  <a:schemeClr val="dk1"/>
                </a:solidFill>
                <a:latin typeface="Calibri"/>
                <a:ea typeface="Calibri"/>
                <a:cs typeface="Calibri"/>
                <a:sym typeface="Calibri"/>
              </a:rPr>
              <a:t>Services</a:t>
            </a:r>
            <a:r>
              <a:rPr lang="en" sz="1400">
                <a:solidFill>
                  <a:schemeClr val="dk1"/>
                </a:solidFill>
                <a:latin typeface="Calibri"/>
                <a:ea typeface="Calibri"/>
                <a:cs typeface="Calibri"/>
                <a:sym typeface="Calibri"/>
              </a:rPr>
              <a:t> (</a:t>
            </a:r>
            <a:r>
              <a:rPr lang="en" sz="1400" u="sng">
                <a:solidFill>
                  <a:schemeClr val="dk1"/>
                </a:solidFill>
                <a:latin typeface="Calibri"/>
                <a:ea typeface="Calibri"/>
                <a:cs typeface="Calibri"/>
                <a:sym typeface="Calibri"/>
              </a:rPr>
              <a:t>Ser_Name</a:t>
            </a:r>
            <a:r>
              <a:rPr lang="en" sz="1400">
                <a:solidFill>
                  <a:schemeClr val="dk1"/>
                </a:solidFill>
                <a:latin typeface="Calibri"/>
                <a:ea typeface="Calibri"/>
                <a:cs typeface="Calibri"/>
                <a:sym typeface="Calibri"/>
              </a:rPr>
              <a:t>,  Ser_DueDate, Ser_Price, Dep_Name)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414" name="Shape 414"/>
          <p:cNvSpPr txBox="1"/>
          <p:nvPr/>
        </p:nvSpPr>
        <p:spPr>
          <a:xfrm>
            <a:off x="-78575" y="610550"/>
            <a:ext cx="89169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4, Chose the entity which has the Many Cardinality. Then include a FK referencing of the other entity.</a:t>
            </a:r>
          </a:p>
        </p:txBody>
      </p:sp>
      <p:pic>
        <p:nvPicPr>
          <p:cNvPr id="415" name="Shape 415"/>
          <p:cNvPicPr preferRelativeResize="0"/>
          <p:nvPr/>
        </p:nvPicPr>
        <p:blipFill rotWithShape="1">
          <a:blip r:embed="rId3">
            <a:alphaModFix/>
          </a:blip>
          <a:srcRect b="14462" l="9297" r="48863" t="31040"/>
          <a:stretch/>
        </p:blipFill>
        <p:spPr>
          <a:xfrm>
            <a:off x="2486025" y="1807369"/>
            <a:ext cx="4364415" cy="323595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4:</a:t>
            </a:r>
          </a:p>
        </p:txBody>
      </p:sp>
      <p:sp>
        <p:nvSpPr>
          <p:cNvPr id="421" name="Shape 421"/>
          <p:cNvSpPr txBox="1"/>
          <p:nvPr/>
        </p:nvSpPr>
        <p:spPr>
          <a:xfrm>
            <a:off x="2922606" y="283231"/>
            <a:ext cx="44565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Completed Mapping Of 1:M Binary Type Relationship types:</a:t>
            </a:r>
          </a:p>
        </p:txBody>
      </p:sp>
      <p:sp>
        <p:nvSpPr>
          <p:cNvPr id="422" name="Shape 422"/>
          <p:cNvSpPr txBox="1"/>
          <p:nvPr/>
        </p:nvSpPr>
        <p:spPr>
          <a:xfrm>
            <a:off x="0" y="852668"/>
            <a:ext cx="9163747" cy="4016484"/>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Orders: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Customer Order: (</a:t>
            </a:r>
            <a:r>
              <a:rPr lang="en" sz="1400" u="sng">
                <a:solidFill>
                  <a:schemeClr val="dk1"/>
                </a:solidFill>
                <a:latin typeface="Calibri"/>
                <a:ea typeface="Calibri"/>
                <a:cs typeface="Calibri"/>
                <a:sym typeface="Calibri"/>
              </a:rPr>
              <a:t>CO_OrderPlacementDate, CO_OrderPlacementTime</a:t>
            </a:r>
            <a:r>
              <a:rPr lang="en" sz="1400">
                <a:solidFill>
                  <a:schemeClr val="dk1"/>
                </a:solidFill>
                <a:latin typeface="Calibri"/>
                <a:ea typeface="Calibri"/>
                <a:cs typeface="Calibri"/>
                <a:sym typeface="Calibri"/>
              </a:rPr>
              <a:t>, CO_OrderStatus, CO_ DeliveryDate, Cus_EmailAddress.)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Feedback: </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Customer Order(</a:t>
            </a:r>
            <a:r>
              <a:rPr lang="en" sz="1400" u="sng">
                <a:solidFill>
                  <a:schemeClr val="dk1"/>
                </a:solidFill>
                <a:latin typeface="Calibri"/>
                <a:ea typeface="Calibri"/>
                <a:cs typeface="Calibri"/>
                <a:sym typeface="Calibri"/>
              </a:rPr>
              <a:t>CO_OrderPlacementDate, CO_OrderPlacementTime</a:t>
            </a:r>
            <a:r>
              <a:rPr lang="en" sz="1400">
                <a:solidFill>
                  <a:schemeClr val="dk1"/>
                </a:solidFill>
                <a:latin typeface="Calibri"/>
                <a:ea typeface="Calibri"/>
                <a:cs typeface="Calibri"/>
                <a:sym typeface="Calibri"/>
              </a:rPr>
              <a:t>, CO_OrderStatus, CO_ DeliveryDate, FeedbackText, Cus_EmailAddress.)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Controls: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Customer Order(</a:t>
            </a:r>
            <a:r>
              <a:rPr lang="en" sz="1400" u="sng">
                <a:solidFill>
                  <a:schemeClr val="dk1"/>
                </a:solidFill>
                <a:latin typeface="Calibri"/>
                <a:ea typeface="Calibri"/>
                <a:cs typeface="Calibri"/>
                <a:sym typeface="Calibri"/>
              </a:rPr>
              <a:t>CO_OrderPlacementDate, CO_OrderPlacementTime</a:t>
            </a:r>
            <a:r>
              <a:rPr lang="en" sz="1400">
                <a:solidFill>
                  <a:schemeClr val="dk1"/>
                </a:solidFill>
                <a:latin typeface="Calibri"/>
                <a:ea typeface="Calibri"/>
                <a:cs typeface="Calibri"/>
                <a:sym typeface="Calibri"/>
              </a:rPr>
              <a:t>, CO_OrderStatus, CO_ DeliveryDate, </a:t>
            </a:r>
            <a:r>
              <a:rPr lang="en" sz="1400" u="sng">
                <a:solidFill>
                  <a:schemeClr val="dk1"/>
                </a:solidFill>
                <a:latin typeface="Calibri"/>
                <a:ea typeface="Calibri"/>
                <a:cs typeface="Calibri"/>
                <a:sym typeface="Calibri"/>
              </a:rPr>
              <a:t>Cus_EmailAddress</a:t>
            </a:r>
            <a:r>
              <a:rPr lang="en" sz="1400">
                <a:solidFill>
                  <a:schemeClr val="dk1"/>
                </a:solidFill>
                <a:latin typeface="Calibri"/>
                <a:ea typeface="Calibri"/>
                <a:cs typeface="Calibri"/>
                <a:sym typeface="Calibri"/>
              </a:rPr>
              <a:t>, Dep_Name, Payment Status, Payment Date)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Has: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Staff(</a:t>
            </a:r>
            <a:r>
              <a:rPr lang="en" sz="1400" u="sng">
                <a:solidFill>
                  <a:schemeClr val="dk1"/>
                </a:solidFill>
                <a:latin typeface="Calibri"/>
                <a:ea typeface="Calibri"/>
                <a:cs typeface="Calibri"/>
                <a:sym typeface="Calibri"/>
              </a:rPr>
              <a:t>Sta_EmailAddress</a:t>
            </a:r>
            <a:r>
              <a:rPr lang="en" sz="1400">
                <a:solidFill>
                  <a:schemeClr val="dk1"/>
                </a:solidFill>
                <a:latin typeface="Calibri"/>
                <a:ea typeface="Calibri"/>
                <a:cs typeface="Calibri"/>
                <a:sym typeface="Calibri"/>
              </a:rPr>
              <a:t>, Sta_ FirstName, Sta_Surname, Sta_Town, Staf_HouseNo, Sta_PostCode, Sta_Street, Dep_Name)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423" name="Shape 423"/>
          <p:cNvSpPr txBox="1"/>
          <p:nvPr/>
        </p:nvSpPr>
        <p:spPr>
          <a:xfrm>
            <a:off x="-120150" y="610550"/>
            <a:ext cx="89268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4, Chose the entity which has the Many Cardinality. Then include a FK referencing of the other entity.</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4:</a:t>
            </a:r>
          </a:p>
        </p:txBody>
      </p:sp>
      <p:sp>
        <p:nvSpPr>
          <p:cNvPr id="429" name="Shape 429"/>
          <p:cNvSpPr txBox="1"/>
          <p:nvPr/>
        </p:nvSpPr>
        <p:spPr>
          <a:xfrm>
            <a:off x="2821781" y="292894"/>
            <a:ext cx="4796084"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Completed Mapping Of 1:M Binary Type Relationship types:</a:t>
            </a:r>
          </a:p>
        </p:txBody>
      </p:sp>
      <p:sp>
        <p:nvSpPr>
          <p:cNvPr id="430" name="Shape 430"/>
          <p:cNvSpPr txBox="1"/>
          <p:nvPr/>
        </p:nvSpPr>
        <p:spPr>
          <a:xfrm>
            <a:off x="0" y="852668"/>
            <a:ext cx="9163747" cy="4016484"/>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Stocks (Department 1:M Accessories):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Accessories(</a:t>
            </a:r>
            <a:r>
              <a:rPr lang="en" sz="1400" u="sng">
                <a:solidFill>
                  <a:schemeClr val="dk1"/>
                </a:solidFill>
                <a:latin typeface="Calibri"/>
                <a:ea typeface="Calibri"/>
                <a:cs typeface="Calibri"/>
                <a:sym typeface="Calibri"/>
              </a:rPr>
              <a:t>Acc_Name</a:t>
            </a:r>
            <a:r>
              <a:rPr lang="en" sz="1400">
                <a:solidFill>
                  <a:schemeClr val="dk1"/>
                </a:solidFill>
                <a:latin typeface="Calibri"/>
                <a:ea typeface="Calibri"/>
                <a:cs typeface="Calibri"/>
                <a:sym typeface="Calibri"/>
              </a:rPr>
              <a:t>,Acc_Price, Acc_FullDescription, Dep_Name)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Stocks ( Department 1:M Plants):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Plants(</a:t>
            </a:r>
            <a:r>
              <a:rPr lang="en" sz="1400" u="sng">
                <a:solidFill>
                  <a:schemeClr val="dk1"/>
                </a:solidFill>
                <a:latin typeface="Calibri"/>
                <a:ea typeface="Calibri"/>
                <a:cs typeface="Calibri"/>
                <a:sym typeface="Calibri"/>
              </a:rPr>
              <a:t>Pl_LatinName</a:t>
            </a:r>
            <a:r>
              <a:rPr lang="en" sz="1400">
                <a:solidFill>
                  <a:schemeClr val="dk1"/>
                </a:solidFill>
                <a:latin typeface="Calibri"/>
                <a:ea typeface="Calibri"/>
                <a:cs typeface="Calibri"/>
                <a:sym typeface="Calibri"/>
              </a:rPr>
              <a:t>, </a:t>
            </a:r>
            <a:r>
              <a:rPr lang="en" sz="1400" u="sng">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Pl_PopularName, Pl_PlantCategory, Pl_Price, Pl_SunLight, Pl_AcidOrAlkaline, Pl_Moisture,Pl_Soil Type, </a:t>
            </a:r>
            <a:br>
              <a:rPr lang="en" sz="1400">
                <a:solidFill>
                  <a:schemeClr val="dk1"/>
                </a:solidFill>
                <a:latin typeface="Calibri"/>
                <a:ea typeface="Calibri"/>
                <a:cs typeface="Calibri"/>
                <a:sym typeface="Calibri"/>
              </a:rPr>
            </a:br>
            <a:r>
              <a:rPr lang="en" sz="1400">
                <a:solidFill>
                  <a:schemeClr val="dk1"/>
                </a:solidFill>
                <a:latin typeface="Calibri"/>
                <a:ea typeface="Calibri"/>
                <a:cs typeface="Calibri"/>
                <a:sym typeface="Calibri"/>
              </a:rPr>
              <a:t>Pl_FullDescription, Pl_ColorOfFoliage, Pl_ColorOfFlower, Pl_FloweringPeriod, Pl_Height, Pl_Spread, Pl_Spread, Dep_Name)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Provides (Department 1:M Servies):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Servies (</a:t>
            </a:r>
            <a:r>
              <a:rPr lang="en" sz="1400" u="sng">
                <a:solidFill>
                  <a:schemeClr val="dk1"/>
                </a:solidFill>
                <a:latin typeface="Calibri"/>
                <a:ea typeface="Calibri"/>
                <a:cs typeface="Calibri"/>
                <a:sym typeface="Calibri"/>
              </a:rPr>
              <a:t>Ser_Name</a:t>
            </a:r>
            <a:r>
              <a:rPr lang="en" sz="1400">
                <a:solidFill>
                  <a:schemeClr val="dk1"/>
                </a:solidFill>
                <a:latin typeface="Calibri"/>
                <a:ea typeface="Calibri"/>
                <a:cs typeface="Calibri"/>
                <a:sym typeface="Calibri"/>
              </a:rPr>
              <a:t>,  Ser_DueDate, Ser_Price, Dep_Name)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
        <p:nvSpPr>
          <p:cNvPr id="431" name="Shape 431"/>
          <p:cNvSpPr txBox="1"/>
          <p:nvPr/>
        </p:nvSpPr>
        <p:spPr>
          <a:xfrm>
            <a:off x="-21425" y="852675"/>
            <a:ext cx="90561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To Complete Step 4, Chose the entity which has the Many Cardinality. Then include a FK referencing of the other entity.</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5:</a:t>
            </a:r>
          </a:p>
        </p:txBody>
      </p:sp>
      <p:sp>
        <p:nvSpPr>
          <p:cNvPr id="437" name="Shape 437"/>
          <p:cNvSpPr txBox="1"/>
          <p:nvPr/>
        </p:nvSpPr>
        <p:spPr>
          <a:xfrm>
            <a:off x="2893219" y="285750"/>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M:N Binary Type Relationship types:</a:t>
            </a:r>
          </a:p>
        </p:txBody>
      </p:sp>
      <p:sp>
        <p:nvSpPr>
          <p:cNvPr id="438" name="Shape 438"/>
          <p:cNvSpPr txBox="1"/>
          <p:nvPr/>
        </p:nvSpPr>
        <p:spPr>
          <a:xfrm>
            <a:off x="35719" y="364736"/>
            <a:ext cx="9163747" cy="2146742"/>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Includes: (Customer Order M:N Plants)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This relationship table will show how many plants have been ordered, therefore renaming the relationship to Plants Ordered from includes.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Plants Ordered (</a:t>
            </a:r>
            <a:r>
              <a:rPr lang="en" sz="1400" u="sng">
                <a:solidFill>
                  <a:schemeClr val="dk1"/>
                </a:solidFill>
                <a:latin typeface="Calibri"/>
                <a:ea typeface="Calibri"/>
                <a:cs typeface="Calibri"/>
                <a:sym typeface="Calibri"/>
              </a:rPr>
              <a:t>CO_OrderPlacementDate, CO_OrderPlacementTime, Cus_EmailAddress, Pl _Latin Name</a:t>
            </a:r>
            <a:r>
              <a:rPr lang="en" sz="1400">
                <a:solidFill>
                  <a:schemeClr val="dk1"/>
                </a:solidFill>
                <a:latin typeface="Calibri"/>
                <a:ea typeface="Calibri"/>
                <a:cs typeface="Calibri"/>
                <a:sym typeface="Calibri"/>
              </a:rPr>
              <a:t>, Quantity)</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pic>
        <p:nvPicPr>
          <p:cNvPr id="439" name="Shape 439"/>
          <p:cNvPicPr preferRelativeResize="0"/>
          <p:nvPr/>
        </p:nvPicPr>
        <p:blipFill rotWithShape="1">
          <a:blip r:embed="rId3">
            <a:alphaModFix/>
          </a:blip>
          <a:srcRect b="6595" l="12437" r="12336" t="12655"/>
          <a:stretch/>
        </p:blipFill>
        <p:spPr>
          <a:xfrm>
            <a:off x="2050256" y="2143125"/>
            <a:ext cx="4807966" cy="29439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5:</a:t>
            </a:r>
          </a:p>
        </p:txBody>
      </p:sp>
      <p:sp>
        <p:nvSpPr>
          <p:cNvPr id="445" name="Shape 445"/>
          <p:cNvSpPr txBox="1"/>
          <p:nvPr/>
        </p:nvSpPr>
        <p:spPr>
          <a:xfrm>
            <a:off x="2893219" y="285750"/>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M:N Binary Type Relationship types:</a:t>
            </a:r>
          </a:p>
        </p:txBody>
      </p:sp>
      <p:sp>
        <p:nvSpPr>
          <p:cNvPr id="446" name="Shape 446"/>
          <p:cNvSpPr txBox="1"/>
          <p:nvPr/>
        </p:nvSpPr>
        <p:spPr>
          <a:xfrm>
            <a:off x="50006" y="714375"/>
            <a:ext cx="9163747" cy="2146742"/>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Includes:  (Customer Order M:N Services )</a:t>
            </a:r>
          </a:p>
          <a:p>
            <a:pPr indent="0" lvl="0" marL="0" marR="0" rtl="0" algn="l">
              <a:spcBef>
                <a:spcPts val="0"/>
              </a:spcBef>
              <a:buSzPct val="25000"/>
              <a:buNone/>
            </a:pPr>
            <a:br>
              <a:rPr lang="en" sz="1400">
                <a:solidFill>
                  <a:schemeClr val="dk1"/>
                </a:solidFill>
                <a:latin typeface="Calibri"/>
                <a:ea typeface="Calibri"/>
                <a:cs typeface="Calibri"/>
                <a:sym typeface="Calibri"/>
              </a:rPr>
            </a:br>
            <a:r>
              <a:rPr lang="en" sz="1400">
                <a:solidFill>
                  <a:srgbClr val="000000"/>
                </a:solidFill>
                <a:latin typeface="Calibri"/>
                <a:ea typeface="Calibri"/>
                <a:cs typeface="Calibri"/>
                <a:sym typeface="Calibri"/>
              </a:rPr>
              <a:t>This relationship table will show how many </a:t>
            </a:r>
            <a:r>
              <a:rPr lang="en">
                <a:latin typeface="Calibri"/>
                <a:ea typeface="Calibri"/>
                <a:cs typeface="Calibri"/>
                <a:sym typeface="Calibri"/>
              </a:rPr>
              <a:t>Services</a:t>
            </a:r>
            <a:r>
              <a:rPr lang="en" sz="1400">
                <a:solidFill>
                  <a:srgbClr val="000000"/>
                </a:solidFill>
                <a:latin typeface="Calibri"/>
                <a:ea typeface="Calibri"/>
                <a:cs typeface="Calibri"/>
                <a:sym typeface="Calibri"/>
              </a:rPr>
              <a:t> have been ordered, therefore renaming the relationship to Service Ordered from includes.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a:solidFill>
                  <a:schemeClr val="dk1"/>
                </a:solidFill>
                <a:latin typeface="Calibri"/>
                <a:ea typeface="Calibri"/>
                <a:cs typeface="Calibri"/>
                <a:sym typeface="Calibri"/>
              </a:rPr>
              <a:t>Services</a:t>
            </a:r>
            <a:r>
              <a:rPr lang="en" sz="1400">
                <a:solidFill>
                  <a:schemeClr val="dk1"/>
                </a:solidFill>
                <a:latin typeface="Calibri"/>
                <a:ea typeface="Calibri"/>
                <a:cs typeface="Calibri"/>
                <a:sym typeface="Calibri"/>
              </a:rPr>
              <a:t> Ordered (</a:t>
            </a:r>
            <a:r>
              <a:rPr lang="en" sz="1400" u="sng">
                <a:solidFill>
                  <a:schemeClr val="dk1"/>
                </a:solidFill>
                <a:latin typeface="Calibri"/>
                <a:ea typeface="Calibri"/>
                <a:cs typeface="Calibri"/>
                <a:sym typeface="Calibri"/>
              </a:rPr>
              <a:t>CO_OrderPlacementDate, CO_OrderPlacementTime, </a:t>
            </a:r>
          </a:p>
          <a:p>
            <a:pPr indent="0" lvl="0" marL="0" marR="0" rtl="0" algn="l">
              <a:spcBef>
                <a:spcPts val="0"/>
              </a:spcBef>
              <a:buSzPct val="25000"/>
              <a:buNone/>
            </a:pPr>
            <a:r>
              <a:rPr lang="en" sz="1400" u="sng">
                <a:solidFill>
                  <a:schemeClr val="dk1"/>
                </a:solidFill>
                <a:latin typeface="Calibri"/>
                <a:ea typeface="Calibri"/>
                <a:cs typeface="Calibri"/>
                <a:sym typeface="Calibri"/>
              </a:rPr>
              <a:t>Cus_EmailAddress, Ser_Name</a:t>
            </a:r>
            <a:r>
              <a:rPr lang="en" sz="1400">
                <a:solidFill>
                  <a:schemeClr val="dk1"/>
                </a:solidFill>
                <a:latin typeface="Calibri"/>
                <a:ea typeface="Calibri"/>
                <a:cs typeface="Calibri"/>
                <a:sym typeface="Calibri"/>
              </a:rPr>
              <a:t>, Quantity)</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rgbClr val="000000"/>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pic>
        <p:nvPicPr>
          <p:cNvPr id="447" name="Shape 447"/>
          <p:cNvPicPr preferRelativeResize="0"/>
          <p:nvPr/>
        </p:nvPicPr>
        <p:blipFill rotWithShape="1">
          <a:blip r:embed="rId3">
            <a:alphaModFix/>
          </a:blip>
          <a:srcRect b="3255" l="32545" r="24147" t="11627"/>
          <a:stretch/>
        </p:blipFill>
        <p:spPr>
          <a:xfrm>
            <a:off x="5614988" y="1414463"/>
            <a:ext cx="3180781" cy="35632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5:</a:t>
            </a:r>
          </a:p>
        </p:txBody>
      </p:sp>
      <p:sp>
        <p:nvSpPr>
          <p:cNvPr id="453" name="Shape 453"/>
          <p:cNvSpPr txBox="1"/>
          <p:nvPr/>
        </p:nvSpPr>
        <p:spPr>
          <a:xfrm>
            <a:off x="2893219" y="285750"/>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M:N Binary Type Relationship types:</a:t>
            </a:r>
          </a:p>
        </p:txBody>
      </p:sp>
      <p:sp>
        <p:nvSpPr>
          <p:cNvPr id="454" name="Shape 454"/>
          <p:cNvSpPr txBox="1"/>
          <p:nvPr/>
        </p:nvSpPr>
        <p:spPr>
          <a:xfrm>
            <a:off x="50006" y="714375"/>
            <a:ext cx="9163747" cy="1731243"/>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Includes: (Customer Order M:N Accessories )</a:t>
            </a:r>
          </a:p>
          <a:p>
            <a:pPr indent="0" lvl="0" marL="0" marR="0" rtl="0" algn="l">
              <a:spcBef>
                <a:spcPts val="0"/>
              </a:spcBef>
              <a:buSzPct val="25000"/>
              <a:buNone/>
            </a:pPr>
            <a:br>
              <a:rPr lang="en" sz="1400">
                <a:solidFill>
                  <a:schemeClr val="dk1"/>
                </a:solidFill>
                <a:latin typeface="Calibri"/>
                <a:ea typeface="Calibri"/>
                <a:cs typeface="Calibri"/>
                <a:sym typeface="Calibri"/>
              </a:rPr>
            </a:br>
            <a:r>
              <a:rPr lang="en" sz="1400">
                <a:solidFill>
                  <a:srgbClr val="000000"/>
                </a:solidFill>
                <a:latin typeface="Calibri"/>
                <a:ea typeface="Calibri"/>
                <a:cs typeface="Calibri"/>
                <a:sym typeface="Calibri"/>
              </a:rPr>
              <a:t>This relationship table will show how many Accessories have been ordered, therefore renaming the relationship to Accessories Ordered.</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Accessories Ordered (</a:t>
            </a:r>
            <a:r>
              <a:rPr lang="en" sz="1400" u="sng">
                <a:solidFill>
                  <a:schemeClr val="dk1"/>
                </a:solidFill>
                <a:latin typeface="Calibri"/>
                <a:ea typeface="Calibri"/>
                <a:cs typeface="Calibri"/>
                <a:sym typeface="Calibri"/>
              </a:rPr>
              <a:t>CO_OrderPlacementDate, CO_OrderPlacementTime, Cus_EmailAddress, Acc_Name</a:t>
            </a:r>
            <a:r>
              <a:rPr lang="en" sz="1400">
                <a:solidFill>
                  <a:schemeClr val="dk1"/>
                </a:solidFill>
                <a:latin typeface="Calibri"/>
                <a:ea typeface="Calibri"/>
                <a:cs typeface="Calibri"/>
                <a:sym typeface="Calibri"/>
              </a:rPr>
              <a:t>, Quantity)</a:t>
            </a:r>
          </a:p>
          <a:p>
            <a:pPr indent="0" lvl="0" marL="0" marR="0" rtl="0" algn="l">
              <a:spcBef>
                <a:spcPts val="0"/>
              </a:spcBef>
              <a:buSzPct val="25000"/>
              <a:buNone/>
            </a:pPr>
            <a:r>
              <a:t/>
            </a:r>
            <a:endParaRPr sz="1400">
              <a:solidFill>
                <a:srgbClr val="000000"/>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pic>
        <p:nvPicPr>
          <p:cNvPr id="455" name="Shape 455"/>
          <p:cNvPicPr preferRelativeResize="0"/>
          <p:nvPr/>
        </p:nvPicPr>
        <p:blipFill rotWithShape="1">
          <a:blip r:embed="rId3">
            <a:alphaModFix/>
          </a:blip>
          <a:srcRect b="27027" l="11905" r="38667" t="11993"/>
          <a:stretch/>
        </p:blipFill>
        <p:spPr>
          <a:xfrm>
            <a:off x="2357438" y="2000250"/>
            <a:ext cx="4208356" cy="29662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5:</a:t>
            </a:r>
          </a:p>
        </p:txBody>
      </p:sp>
      <p:sp>
        <p:nvSpPr>
          <p:cNvPr id="461" name="Shape 461"/>
          <p:cNvSpPr txBox="1"/>
          <p:nvPr/>
        </p:nvSpPr>
        <p:spPr>
          <a:xfrm>
            <a:off x="2893219" y="285750"/>
            <a:ext cx="4650514"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Completed Mapping Of M:N Binary Type Relationship types:</a:t>
            </a:r>
          </a:p>
        </p:txBody>
      </p:sp>
      <p:sp>
        <p:nvSpPr>
          <p:cNvPr id="462" name="Shape 462"/>
          <p:cNvSpPr txBox="1"/>
          <p:nvPr/>
        </p:nvSpPr>
        <p:spPr>
          <a:xfrm>
            <a:off x="50006" y="379675"/>
            <a:ext cx="9163800" cy="4639800"/>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Includes: (Customer Order M:N Plants)</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This relationship table will show how many plants have been ordered, therefore renaming the relationship to Plants Ordered.</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Plants Ordered (</a:t>
            </a:r>
            <a:r>
              <a:rPr lang="en" sz="1400" u="sng">
                <a:solidFill>
                  <a:schemeClr val="dk1"/>
                </a:solidFill>
                <a:latin typeface="Calibri"/>
                <a:ea typeface="Calibri"/>
                <a:cs typeface="Calibri"/>
                <a:sym typeface="Calibri"/>
              </a:rPr>
              <a:t>CO_OrderPlacementDate, CO_OrderPlacementTime, Cus_EmailAddress, Pl _Latin Name</a:t>
            </a:r>
            <a:r>
              <a:rPr lang="en" sz="1400">
                <a:solidFill>
                  <a:schemeClr val="dk1"/>
                </a:solidFill>
                <a:latin typeface="Calibri"/>
                <a:ea typeface="Calibri"/>
                <a:cs typeface="Calibri"/>
                <a:sym typeface="Calibri"/>
              </a:rPr>
              <a:t>, Quantity)</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Includes:  (Customer Order M:N Services )</a:t>
            </a:r>
          </a:p>
          <a:p>
            <a:pPr indent="0" lvl="0" marL="0" marR="0" rtl="0" algn="l">
              <a:spcBef>
                <a:spcPts val="0"/>
              </a:spcBef>
              <a:buSzPct val="25000"/>
              <a:buNone/>
            </a:pPr>
            <a:br>
              <a:rPr lang="en" sz="1400">
                <a:solidFill>
                  <a:schemeClr val="dk1"/>
                </a:solidFill>
                <a:latin typeface="Calibri"/>
                <a:ea typeface="Calibri"/>
                <a:cs typeface="Calibri"/>
                <a:sym typeface="Calibri"/>
              </a:rPr>
            </a:br>
            <a:r>
              <a:rPr lang="en" sz="1400">
                <a:solidFill>
                  <a:srgbClr val="000000"/>
                </a:solidFill>
                <a:latin typeface="Calibri"/>
                <a:ea typeface="Calibri"/>
                <a:cs typeface="Calibri"/>
                <a:sym typeface="Calibri"/>
              </a:rPr>
              <a:t>This relationship table will show how many </a:t>
            </a:r>
            <a:r>
              <a:rPr lang="en">
                <a:latin typeface="Calibri"/>
                <a:ea typeface="Calibri"/>
                <a:cs typeface="Calibri"/>
                <a:sym typeface="Calibri"/>
              </a:rPr>
              <a:t>Services</a:t>
            </a:r>
            <a:r>
              <a:rPr lang="en" sz="1400">
                <a:solidFill>
                  <a:srgbClr val="000000"/>
                </a:solidFill>
                <a:latin typeface="Calibri"/>
                <a:ea typeface="Calibri"/>
                <a:cs typeface="Calibri"/>
                <a:sym typeface="Calibri"/>
              </a:rPr>
              <a:t> have been ordered, therefore renaming the relationship to Service Ordered.</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a:solidFill>
                  <a:schemeClr val="dk1"/>
                </a:solidFill>
                <a:latin typeface="Calibri"/>
                <a:ea typeface="Calibri"/>
                <a:cs typeface="Calibri"/>
                <a:sym typeface="Calibri"/>
              </a:rPr>
              <a:t>Services</a:t>
            </a:r>
            <a:r>
              <a:rPr lang="en" sz="1400">
                <a:solidFill>
                  <a:schemeClr val="dk1"/>
                </a:solidFill>
                <a:latin typeface="Calibri"/>
                <a:ea typeface="Calibri"/>
                <a:cs typeface="Calibri"/>
                <a:sym typeface="Calibri"/>
              </a:rPr>
              <a:t> Ordered (</a:t>
            </a:r>
            <a:r>
              <a:rPr lang="en" sz="1400" u="sng">
                <a:solidFill>
                  <a:schemeClr val="dk1"/>
                </a:solidFill>
                <a:latin typeface="Calibri"/>
                <a:ea typeface="Calibri"/>
                <a:cs typeface="Calibri"/>
                <a:sym typeface="Calibri"/>
              </a:rPr>
              <a:t>CO_OrderPlacementDate, CO_OrderPlacementTime, Cus_EmailAddress, Ser_Name</a:t>
            </a:r>
            <a:r>
              <a:rPr lang="en" sz="1400">
                <a:solidFill>
                  <a:schemeClr val="dk1"/>
                </a:solidFill>
                <a:latin typeface="Calibri"/>
                <a:ea typeface="Calibri"/>
                <a:cs typeface="Calibri"/>
                <a:sym typeface="Calibri"/>
              </a:rPr>
              <a:t>, Quantity)</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Relationship Includes: (Customer Order M:N Accessories )</a:t>
            </a:r>
          </a:p>
          <a:p>
            <a:pPr indent="0" lvl="0" marL="0" marR="0" rtl="0" algn="l">
              <a:spcBef>
                <a:spcPts val="0"/>
              </a:spcBef>
              <a:buSzPct val="25000"/>
              <a:buNone/>
            </a:pPr>
            <a:br>
              <a:rPr lang="en" sz="1400">
                <a:solidFill>
                  <a:schemeClr val="dk1"/>
                </a:solidFill>
                <a:latin typeface="Calibri"/>
                <a:ea typeface="Calibri"/>
                <a:cs typeface="Calibri"/>
                <a:sym typeface="Calibri"/>
              </a:rPr>
            </a:br>
            <a:r>
              <a:rPr lang="en" sz="1400">
                <a:solidFill>
                  <a:srgbClr val="000000"/>
                </a:solidFill>
                <a:latin typeface="Calibri"/>
                <a:ea typeface="Calibri"/>
                <a:cs typeface="Calibri"/>
                <a:sym typeface="Calibri"/>
              </a:rPr>
              <a:t>This relationship table will show how many Accessories have been ordered, therefore renaming the relationship to Accessories Ordered.</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Accessories Ordered (</a:t>
            </a:r>
            <a:r>
              <a:rPr lang="en" sz="1400" u="sng">
                <a:solidFill>
                  <a:schemeClr val="dk1"/>
                </a:solidFill>
                <a:latin typeface="Calibri"/>
                <a:ea typeface="Calibri"/>
                <a:cs typeface="Calibri"/>
                <a:sym typeface="Calibri"/>
              </a:rPr>
              <a:t>CO_OrderPlacementDate, CO_OrderPlacementTime, Cus_EmailAddress, Acc_Name</a:t>
            </a:r>
            <a:r>
              <a:rPr lang="en" sz="1400">
                <a:solidFill>
                  <a:schemeClr val="dk1"/>
                </a:solidFill>
                <a:latin typeface="Calibri"/>
                <a:ea typeface="Calibri"/>
                <a:cs typeface="Calibri"/>
                <a:sym typeface="Calibri"/>
              </a:rPr>
              <a:t>, Quantity)</a:t>
            </a:r>
          </a:p>
          <a:p>
            <a:pPr indent="0" lvl="0" marL="0" marR="0" rtl="0" algn="l">
              <a:spcBef>
                <a:spcPts val="0"/>
              </a:spcBef>
              <a:buSzPct val="25000"/>
              <a:buNone/>
            </a:pPr>
            <a:r>
              <a:t/>
            </a:r>
            <a:endParaRPr sz="1400">
              <a:solidFill>
                <a:srgbClr val="000000"/>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92869" y="-128587"/>
            <a:ext cx="7886700" cy="994172"/>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6:</a:t>
            </a:r>
          </a:p>
        </p:txBody>
      </p:sp>
      <p:sp>
        <p:nvSpPr>
          <p:cNvPr id="468" name="Shape 468"/>
          <p:cNvSpPr txBox="1"/>
          <p:nvPr/>
        </p:nvSpPr>
        <p:spPr>
          <a:xfrm>
            <a:off x="2500313" y="271463"/>
            <a:ext cx="3803979" cy="276999"/>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a:t>
            </a:r>
            <a:r>
              <a:rPr lang="en">
                <a:solidFill>
                  <a:schemeClr val="dk1"/>
                </a:solidFill>
                <a:latin typeface="Calibri"/>
                <a:ea typeface="Calibri"/>
                <a:cs typeface="Calibri"/>
                <a:sym typeface="Calibri"/>
              </a:rPr>
              <a:t>Multivalued</a:t>
            </a:r>
            <a:r>
              <a:rPr lang="en" sz="1400">
                <a:solidFill>
                  <a:schemeClr val="dk1"/>
                </a:solidFill>
                <a:latin typeface="Calibri"/>
                <a:ea typeface="Calibri"/>
                <a:cs typeface="Calibri"/>
                <a:sym typeface="Calibri"/>
              </a:rPr>
              <a:t> Attributes:</a:t>
            </a:r>
          </a:p>
        </p:txBody>
      </p:sp>
      <p:sp>
        <p:nvSpPr>
          <p:cNvPr id="469" name="Shape 469"/>
          <p:cNvSpPr txBox="1"/>
          <p:nvPr/>
        </p:nvSpPr>
        <p:spPr>
          <a:xfrm>
            <a:off x="0" y="733378"/>
            <a:ext cx="9164241" cy="5678477"/>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Mapping of Purchase Order Items:</a:t>
            </a:r>
          </a:p>
          <a:p>
            <a:pPr indent="0" lvl="0" marL="0" marR="0" rtl="0" algn="l">
              <a:spcBef>
                <a:spcPts val="0"/>
              </a:spcBef>
              <a:buSzPct val="25000"/>
              <a:buNone/>
            </a:pPr>
            <a:br>
              <a:rPr lang="en" sz="1400">
                <a:solidFill>
                  <a:schemeClr val="dk1"/>
                </a:solidFill>
                <a:latin typeface="Calibri"/>
                <a:ea typeface="Calibri"/>
                <a:cs typeface="Calibri"/>
                <a:sym typeface="Calibri"/>
              </a:rPr>
            </a:br>
            <a:r>
              <a:rPr lang="en" sz="1400">
                <a:solidFill>
                  <a:schemeClr val="dk1"/>
                </a:solidFill>
                <a:latin typeface="Calibri"/>
                <a:ea typeface="Calibri"/>
                <a:cs typeface="Calibri"/>
                <a:sym typeface="Calibri"/>
              </a:rPr>
              <a:t>There are 3 multi valued attributes that need to be grouped together. These are the items quantity, items required and Price Per Item. They were multi valued attributes because purchase orders usually contain more than one type of item.</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rPr lang="en" sz="1400">
                <a:solidFill>
                  <a:schemeClr val="dk1"/>
                </a:solidFill>
                <a:latin typeface="Calibri"/>
                <a:ea typeface="Calibri"/>
                <a:cs typeface="Calibri"/>
                <a:sym typeface="Calibri"/>
              </a:rPr>
              <a:t>Purchase Order Items(</a:t>
            </a:r>
            <a:r>
              <a:rPr lang="en" sz="1400" u="sng">
                <a:solidFill>
                  <a:schemeClr val="dk1"/>
                </a:solidFill>
                <a:latin typeface="Calibri"/>
                <a:ea typeface="Calibri"/>
                <a:cs typeface="Calibri"/>
                <a:sym typeface="Calibri"/>
              </a:rPr>
              <a:t>PO_Orderdate, PO_OrderTime,TPS_Name, Item Required</a:t>
            </a:r>
            <a:r>
              <a:rPr lang="en" sz="1400">
                <a:solidFill>
                  <a:schemeClr val="dk1"/>
                </a:solidFill>
                <a:latin typeface="Calibri"/>
                <a:ea typeface="Calibri"/>
                <a:cs typeface="Calibri"/>
                <a:sym typeface="Calibri"/>
              </a:rPr>
              <a:t>, Item Quantity, Price Per Item)</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4100">
              <a:solidFill>
                <a:srgbClr val="FF0000"/>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pic>
        <p:nvPicPr>
          <p:cNvPr id="470" name="Shape 470"/>
          <p:cNvPicPr preferRelativeResize="0"/>
          <p:nvPr/>
        </p:nvPicPr>
        <p:blipFill rotWithShape="1">
          <a:blip r:embed="rId3">
            <a:alphaModFix/>
          </a:blip>
          <a:srcRect b="17922" l="1791" r="4147" t="25461"/>
          <a:stretch/>
        </p:blipFill>
        <p:spPr>
          <a:xfrm>
            <a:off x="842963" y="2586038"/>
            <a:ext cx="6596257" cy="226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61050"/>
            <a:ext cx="2648100" cy="430800"/>
          </a:xfrm>
          <a:prstGeom prst="rect">
            <a:avLst/>
          </a:prstGeom>
        </p:spPr>
        <p:txBody>
          <a:bodyPr anchorCtr="0" anchor="t" bIns="91425" lIns="91425" rIns="91425" wrap="square" tIns="91425">
            <a:noAutofit/>
          </a:bodyPr>
          <a:lstStyle/>
          <a:p>
            <a:pPr lvl="0">
              <a:spcBef>
                <a:spcPts val="0"/>
              </a:spcBef>
              <a:buNone/>
            </a:pPr>
            <a:r>
              <a:rPr lang="en" sz="1800"/>
              <a:t>Company Requirements </a:t>
            </a:r>
          </a:p>
        </p:txBody>
      </p:sp>
      <p:sp>
        <p:nvSpPr>
          <p:cNvPr id="153" name="Shape 153"/>
          <p:cNvSpPr txBox="1"/>
          <p:nvPr>
            <p:ph idx="1" type="body"/>
          </p:nvPr>
        </p:nvSpPr>
        <p:spPr>
          <a:xfrm>
            <a:off x="311700" y="900475"/>
            <a:ext cx="8014800" cy="41475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100">
                <a:solidFill>
                  <a:srgbClr val="000000"/>
                </a:solidFill>
              </a:rPr>
              <a:t>Functional Requirements:</a:t>
            </a:r>
          </a:p>
          <a:p>
            <a:pPr lvl="0" rtl="0">
              <a:lnSpc>
                <a:spcPct val="100000"/>
              </a:lnSpc>
              <a:spcBef>
                <a:spcPts val="0"/>
              </a:spcBef>
              <a:spcAft>
                <a:spcPts val="0"/>
              </a:spcAft>
              <a:buNone/>
            </a:pPr>
            <a:r>
              <a:rPr lang="en" sz="1100">
                <a:solidFill>
                  <a:srgbClr val="000000"/>
                </a:solidFill>
              </a:rPr>
              <a:t>1)	Store customer, supplier and staff information​</a:t>
            </a:r>
          </a:p>
          <a:p>
            <a:pPr lvl="0" rtl="0">
              <a:lnSpc>
                <a:spcPct val="100000"/>
              </a:lnSpc>
              <a:spcBef>
                <a:spcPts val="0"/>
              </a:spcBef>
              <a:spcAft>
                <a:spcPts val="0"/>
              </a:spcAft>
              <a:buNone/>
            </a:pPr>
            <a:r>
              <a:rPr lang="en" sz="1100">
                <a:solidFill>
                  <a:srgbClr val="000000"/>
                </a:solidFill>
              </a:rPr>
              <a:t>2)	Store order information​</a:t>
            </a:r>
          </a:p>
          <a:p>
            <a:pPr lvl="0" rtl="0">
              <a:lnSpc>
                <a:spcPct val="100000"/>
              </a:lnSpc>
              <a:spcBef>
                <a:spcPts val="0"/>
              </a:spcBef>
              <a:spcAft>
                <a:spcPts val="0"/>
              </a:spcAft>
              <a:buNone/>
            </a:pPr>
            <a:r>
              <a:rPr lang="en" sz="1100">
                <a:solidFill>
                  <a:srgbClr val="000000"/>
                </a:solidFill>
              </a:rPr>
              <a:t>3)	Receive payment from the customer​</a:t>
            </a:r>
          </a:p>
          <a:p>
            <a:pPr lvl="0" rtl="0">
              <a:lnSpc>
                <a:spcPct val="100000"/>
              </a:lnSpc>
              <a:spcBef>
                <a:spcPts val="0"/>
              </a:spcBef>
              <a:spcAft>
                <a:spcPts val="0"/>
              </a:spcAft>
              <a:buNone/>
            </a:pPr>
            <a:r>
              <a:rPr lang="en" sz="1100">
                <a:solidFill>
                  <a:srgbClr val="000000"/>
                </a:solidFill>
              </a:rPr>
              <a:t>4)	Create an invoice for the customer and send it to them once the product is paid for​</a:t>
            </a:r>
          </a:p>
          <a:p>
            <a:pPr lvl="0" rtl="0">
              <a:lnSpc>
                <a:spcPct val="100000"/>
              </a:lnSpc>
              <a:spcBef>
                <a:spcPts val="0"/>
              </a:spcBef>
              <a:spcAft>
                <a:spcPts val="0"/>
              </a:spcAft>
              <a:buNone/>
            </a:pPr>
            <a:r>
              <a:rPr lang="en" sz="1100">
                <a:solidFill>
                  <a:srgbClr val="000000"/>
                </a:solidFill>
              </a:rPr>
              <a:t>5)	Order must be accessible (garden department) ​</a:t>
            </a:r>
          </a:p>
          <a:p>
            <a:pPr lvl="0" rtl="0">
              <a:lnSpc>
                <a:spcPct val="100000"/>
              </a:lnSpc>
              <a:spcBef>
                <a:spcPts val="0"/>
              </a:spcBef>
              <a:spcAft>
                <a:spcPts val="0"/>
              </a:spcAft>
              <a:buNone/>
            </a:pPr>
            <a:r>
              <a:rPr lang="en" sz="1100">
                <a:solidFill>
                  <a:srgbClr val="000000"/>
                </a:solidFill>
              </a:rPr>
              <a:t>6)	A request for Customer Feedback​</a:t>
            </a:r>
          </a:p>
          <a:p>
            <a:pPr lvl="0" rtl="0">
              <a:lnSpc>
                <a:spcPct val="100000"/>
              </a:lnSpc>
              <a:spcBef>
                <a:spcPts val="0"/>
              </a:spcBef>
              <a:spcAft>
                <a:spcPts val="0"/>
              </a:spcAft>
              <a:buNone/>
            </a:pPr>
            <a:r>
              <a:rPr lang="en" sz="1100">
                <a:solidFill>
                  <a:srgbClr val="000000"/>
                </a:solidFill>
              </a:rPr>
              <a:t>7)	Order stock from third-party suppliers​</a:t>
            </a:r>
          </a:p>
          <a:p>
            <a:pPr lvl="0" rtl="0">
              <a:lnSpc>
                <a:spcPct val="100000"/>
              </a:lnSpc>
              <a:spcBef>
                <a:spcPts val="0"/>
              </a:spcBef>
              <a:spcAft>
                <a:spcPts val="0"/>
              </a:spcAft>
              <a:buNone/>
            </a:pPr>
            <a:r>
              <a:t/>
            </a:r>
            <a:endParaRPr sz="1100">
              <a:solidFill>
                <a:srgbClr val="000000"/>
              </a:solidFill>
            </a:endParaRPr>
          </a:p>
          <a:p>
            <a:pPr lvl="0" rtl="0">
              <a:lnSpc>
                <a:spcPct val="100000"/>
              </a:lnSpc>
              <a:spcBef>
                <a:spcPts val="0"/>
              </a:spcBef>
              <a:spcAft>
                <a:spcPts val="0"/>
              </a:spcAft>
              <a:buClr>
                <a:schemeClr val="dk1"/>
              </a:buClr>
              <a:buSzPct val="100000"/>
              <a:buFont typeface="Arial"/>
              <a:buNone/>
            </a:pPr>
            <a:r>
              <a:t/>
            </a:r>
            <a:endParaRPr sz="1100">
              <a:solidFill>
                <a:srgbClr val="000000"/>
              </a:solidFill>
            </a:endParaRPr>
          </a:p>
          <a:p>
            <a:pPr lvl="0" rtl="0">
              <a:lnSpc>
                <a:spcPct val="100000"/>
              </a:lnSpc>
              <a:spcBef>
                <a:spcPts val="0"/>
              </a:spcBef>
              <a:spcAft>
                <a:spcPts val="0"/>
              </a:spcAft>
              <a:buNone/>
            </a:pPr>
            <a:r>
              <a:t/>
            </a:r>
            <a:endParaRPr sz="1100">
              <a:solidFill>
                <a:schemeClr val="dk1"/>
              </a:solidFill>
            </a:endParaRPr>
          </a:p>
          <a:p>
            <a:pPr lvl="0" rtl="0">
              <a:lnSpc>
                <a:spcPct val="100000"/>
              </a:lnSpc>
              <a:spcBef>
                <a:spcPts val="0"/>
              </a:spcBef>
              <a:spcAft>
                <a:spcPts val="0"/>
              </a:spcAft>
              <a:buNone/>
            </a:pPr>
            <a:r>
              <a:t/>
            </a:r>
            <a:endParaRPr sz="11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txBox="1"/>
          <p:nvPr>
            <p:ph type="title"/>
          </p:nvPr>
        </p:nvSpPr>
        <p:spPr>
          <a:xfrm>
            <a:off x="79219" y="-121762"/>
            <a:ext cx="7886700" cy="994200"/>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ct val="100000"/>
              <a:buFont typeface="Calibri"/>
              <a:buNone/>
            </a:pPr>
            <a:r>
              <a:rPr b="0" i="0" lang="en" sz="3300" u="none" cap="none" strike="noStrike">
                <a:solidFill>
                  <a:schemeClr val="dk1"/>
                </a:solidFill>
                <a:latin typeface="Calibri"/>
                <a:ea typeface="Calibri"/>
                <a:cs typeface="Calibri"/>
                <a:sym typeface="Calibri"/>
              </a:rPr>
              <a:t>Mapping Step 7:</a:t>
            </a:r>
          </a:p>
        </p:txBody>
      </p:sp>
      <p:sp>
        <p:nvSpPr>
          <p:cNvPr id="476" name="Shape 476"/>
          <p:cNvSpPr txBox="1"/>
          <p:nvPr/>
        </p:nvSpPr>
        <p:spPr>
          <a:xfrm>
            <a:off x="2942675" y="353413"/>
            <a:ext cx="3804000" cy="276900"/>
          </a:xfrm>
          <a:prstGeom prst="rect">
            <a:avLst/>
          </a:prstGeom>
          <a:noFill/>
          <a:ln>
            <a:noFill/>
          </a:ln>
        </p:spPr>
        <p:txBody>
          <a:bodyPr anchorCtr="0" anchor="t" bIns="34275" lIns="68575" rIns="68575" wrap="square" tIns="34275">
            <a:noAutofit/>
          </a:bodyPr>
          <a:lstStyle/>
          <a:p>
            <a:pPr indent="0" lvl="0" marL="0" marR="0" rtl="0" algn="ctr">
              <a:spcBef>
                <a:spcPts val="0"/>
              </a:spcBef>
              <a:buSzPct val="25000"/>
              <a:buNone/>
            </a:pPr>
            <a:r>
              <a:rPr lang="en" sz="1400">
                <a:solidFill>
                  <a:schemeClr val="dk1"/>
                </a:solidFill>
                <a:latin typeface="Calibri"/>
                <a:ea typeface="Calibri"/>
                <a:cs typeface="Calibri"/>
                <a:sym typeface="Calibri"/>
              </a:rPr>
              <a:t>Mapping Of N</a:t>
            </a:r>
            <a:r>
              <a:rPr lang="en">
                <a:solidFill>
                  <a:schemeClr val="dk1"/>
                </a:solidFill>
                <a:latin typeface="Calibri"/>
                <a:ea typeface="Calibri"/>
                <a:cs typeface="Calibri"/>
                <a:sym typeface="Calibri"/>
              </a:rPr>
              <a:t>-</a:t>
            </a:r>
            <a:r>
              <a:rPr lang="en" sz="1400">
                <a:solidFill>
                  <a:schemeClr val="dk1"/>
                </a:solidFill>
                <a:latin typeface="Calibri"/>
                <a:ea typeface="Calibri"/>
                <a:cs typeface="Calibri"/>
                <a:sym typeface="Calibri"/>
              </a:rPr>
              <a:t>ary </a:t>
            </a:r>
            <a:r>
              <a:rPr lang="en">
                <a:solidFill>
                  <a:schemeClr val="dk1"/>
                </a:solidFill>
                <a:latin typeface="Calibri"/>
                <a:ea typeface="Calibri"/>
                <a:cs typeface="Calibri"/>
                <a:sym typeface="Calibri"/>
              </a:rPr>
              <a:t>Relationship</a:t>
            </a:r>
            <a:r>
              <a:rPr lang="en" sz="1400">
                <a:solidFill>
                  <a:schemeClr val="dk1"/>
                </a:solidFill>
                <a:latin typeface="Calibri"/>
                <a:ea typeface="Calibri"/>
                <a:cs typeface="Calibri"/>
                <a:sym typeface="Calibri"/>
              </a:rPr>
              <a:t> </a:t>
            </a:r>
          </a:p>
        </p:txBody>
      </p:sp>
      <p:sp>
        <p:nvSpPr>
          <p:cNvPr id="477" name="Shape 477"/>
          <p:cNvSpPr txBox="1"/>
          <p:nvPr/>
        </p:nvSpPr>
        <p:spPr>
          <a:xfrm>
            <a:off x="0" y="733378"/>
            <a:ext cx="9164241" cy="4016484"/>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ctr">
              <a:spcBef>
                <a:spcPts val="0"/>
              </a:spcBef>
              <a:buSzPct val="25000"/>
              <a:buNone/>
            </a:pPr>
            <a:r>
              <a:t/>
            </a:r>
            <a:endParaRPr sz="1400">
              <a:solidFill>
                <a:schemeClr val="dk1"/>
              </a:solidFill>
              <a:latin typeface="Calibri"/>
              <a:ea typeface="Calibri"/>
              <a:cs typeface="Calibri"/>
              <a:sym typeface="Calibri"/>
            </a:endParaRPr>
          </a:p>
          <a:p>
            <a:pPr indent="0" lvl="0" marL="0" marR="0" rtl="0" algn="ctr">
              <a:spcBef>
                <a:spcPts val="0"/>
              </a:spcBef>
              <a:buSzPct val="25000"/>
              <a:buNone/>
            </a:pPr>
            <a:r>
              <a:t/>
            </a:r>
            <a:endParaRPr sz="1400">
              <a:solidFill>
                <a:schemeClr val="dk1"/>
              </a:solidFill>
              <a:latin typeface="Calibri"/>
              <a:ea typeface="Calibri"/>
              <a:cs typeface="Calibri"/>
              <a:sym typeface="Calibri"/>
            </a:endParaRPr>
          </a:p>
          <a:p>
            <a:pPr indent="0" lvl="0" marL="0" marR="0" rtl="0" algn="ctr">
              <a:spcBef>
                <a:spcPts val="0"/>
              </a:spcBef>
              <a:buSzPct val="25000"/>
              <a:buNone/>
            </a:pPr>
            <a:r>
              <a:rPr lang="en" sz="1400">
                <a:solidFill>
                  <a:schemeClr val="dk1"/>
                </a:solidFill>
                <a:latin typeface="Calibri"/>
                <a:ea typeface="Calibri"/>
                <a:cs typeface="Calibri"/>
                <a:sym typeface="Calibri"/>
              </a:rPr>
              <a:t>Not applicable.</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2736056" y="-414337"/>
            <a:ext cx="7886700" cy="994172"/>
          </a:xfrm>
          <a:prstGeom prst="rect">
            <a:avLst/>
          </a:prstGeom>
          <a:noFill/>
          <a:ln>
            <a:noFill/>
          </a:ln>
        </p:spPr>
        <p:txBody>
          <a:bodyPr anchorCtr="0" anchor="ctr" bIns="34275" lIns="68575" rIns="68575" wrap="square" tIns="34275">
            <a:noAutofit/>
          </a:bodyPr>
          <a:lstStyle/>
          <a:p>
            <a:pPr indent="-95250" lvl="0" marL="0" marR="0" rtl="0" algn="ctr">
              <a:lnSpc>
                <a:spcPct val="90000"/>
              </a:lnSpc>
              <a:spcBef>
                <a:spcPts val="0"/>
              </a:spcBef>
              <a:buClr>
                <a:schemeClr val="dk1"/>
              </a:buClr>
              <a:buSzPct val="100000"/>
              <a:buFont typeface="Calibri"/>
              <a:buNone/>
            </a:pPr>
            <a:r>
              <a:rPr b="0" i="0" lang="en" sz="1500" u="none" cap="none" strike="noStrike">
                <a:solidFill>
                  <a:schemeClr val="dk1"/>
                </a:solidFill>
                <a:latin typeface="Calibri"/>
                <a:ea typeface="Calibri"/>
                <a:cs typeface="Calibri"/>
                <a:sym typeface="Calibri"/>
              </a:rPr>
              <a:t>Relations- Mapping Completed</a:t>
            </a:r>
          </a:p>
        </p:txBody>
      </p:sp>
      <p:sp>
        <p:nvSpPr>
          <p:cNvPr id="483" name="Shape 483"/>
          <p:cNvSpPr txBox="1"/>
          <p:nvPr/>
        </p:nvSpPr>
        <p:spPr>
          <a:xfrm>
            <a:off x="0" y="278606"/>
            <a:ext cx="9098756" cy="5932393"/>
          </a:xfrm>
          <a:prstGeom prst="rect">
            <a:avLst/>
          </a:prstGeom>
          <a:noFill/>
          <a:ln>
            <a:noFill/>
          </a:ln>
        </p:spPr>
        <p:txBody>
          <a:bodyPr anchorCtr="0" anchor="t" bIns="34275" lIns="68575" rIns="68575" wrap="square" tIns="34275">
            <a:noAutofit/>
          </a:bodyPr>
          <a:lstStyle/>
          <a:p>
            <a:pPr indent="0" lvl="0" marL="0" marR="0" rtl="0" algn="l">
              <a:spcBef>
                <a:spcPts val="0"/>
              </a:spcBef>
              <a:buSzPct val="25000"/>
              <a:buNone/>
            </a:pPr>
            <a:r>
              <a:rPr lang="en" sz="1200">
                <a:solidFill>
                  <a:schemeClr val="dk1"/>
                </a:solidFill>
                <a:latin typeface="Calibri"/>
                <a:ea typeface="Calibri"/>
                <a:cs typeface="Calibri"/>
                <a:sym typeface="Calibri"/>
              </a:rPr>
              <a:t>Customer: (</a:t>
            </a:r>
            <a:r>
              <a:rPr lang="en" sz="1200" u="sng">
                <a:solidFill>
                  <a:schemeClr val="dk1"/>
                </a:solidFill>
                <a:latin typeface="Calibri"/>
                <a:ea typeface="Calibri"/>
                <a:cs typeface="Calibri"/>
                <a:sym typeface="Calibri"/>
              </a:rPr>
              <a:t>Cus_EmailAddress</a:t>
            </a:r>
            <a:r>
              <a:rPr lang="en" sz="1200">
                <a:solidFill>
                  <a:schemeClr val="dk1"/>
                </a:solidFill>
                <a:latin typeface="Calibri"/>
                <a:ea typeface="Calibri"/>
                <a:cs typeface="Calibri"/>
                <a:sym typeface="Calibri"/>
              </a:rPr>
              <a:t>, Cus_FirstName, Cus_Surname, Cus_Town, Cus_HouseNo, Cus_PostCode, Cus_Street)</a:t>
            </a:r>
          </a:p>
          <a:p>
            <a:pPr indent="0" lvl="0" marL="0" marR="0" rtl="0" algn="l">
              <a:spcBef>
                <a:spcPts val="0"/>
              </a:spcBef>
              <a:buSzPct val="25000"/>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Services</a:t>
            </a:r>
            <a:r>
              <a:rPr lang="en" sz="1200">
                <a:solidFill>
                  <a:schemeClr val="dk1"/>
                </a:solidFill>
                <a:latin typeface="Calibri"/>
                <a:ea typeface="Calibri"/>
                <a:cs typeface="Calibri"/>
                <a:sym typeface="Calibri"/>
              </a:rPr>
              <a:t>: (</a:t>
            </a:r>
            <a:r>
              <a:rPr lang="en" sz="1200" u="sng">
                <a:solidFill>
                  <a:schemeClr val="dk1"/>
                </a:solidFill>
                <a:latin typeface="Calibri"/>
                <a:ea typeface="Calibri"/>
                <a:cs typeface="Calibri"/>
                <a:sym typeface="Calibri"/>
              </a:rPr>
              <a:t>Ser_Name</a:t>
            </a:r>
            <a:r>
              <a:rPr lang="en" sz="1200">
                <a:solidFill>
                  <a:schemeClr val="dk1"/>
                </a:solidFill>
                <a:latin typeface="Calibri"/>
                <a:ea typeface="Calibri"/>
                <a:cs typeface="Calibri"/>
                <a:sym typeface="Calibri"/>
              </a:rPr>
              <a:t>,  Ser_DueDate, Ser_Price, Dep_Name)</a:t>
            </a:r>
          </a:p>
          <a:p>
            <a:pPr indent="0" lvl="0" marL="0" marR="0" rtl="0" algn="l">
              <a:spcBef>
                <a:spcPts val="0"/>
              </a:spcBef>
              <a:buSzPct val="25000"/>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Accessories: (</a:t>
            </a:r>
            <a:r>
              <a:rPr lang="en" sz="1200" u="sng">
                <a:solidFill>
                  <a:schemeClr val="dk1"/>
                </a:solidFill>
                <a:latin typeface="Calibri"/>
                <a:ea typeface="Calibri"/>
                <a:cs typeface="Calibri"/>
                <a:sym typeface="Calibri"/>
              </a:rPr>
              <a:t>Acc_Name</a:t>
            </a:r>
            <a:r>
              <a:rPr lang="en" sz="1200">
                <a:solidFill>
                  <a:schemeClr val="dk1"/>
                </a:solidFill>
                <a:latin typeface="Calibri"/>
                <a:ea typeface="Calibri"/>
                <a:cs typeface="Calibri"/>
                <a:sym typeface="Calibri"/>
              </a:rPr>
              <a:t>,Acc_Price, Acc_FullDescription, Dep_Name)</a:t>
            </a:r>
          </a:p>
          <a:p>
            <a:pPr indent="0" lvl="0" marL="0" marR="0" rtl="0" algn="l">
              <a:spcBef>
                <a:spcPts val="0"/>
              </a:spcBef>
              <a:buSzPct val="25000"/>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Plant: (</a:t>
            </a:r>
            <a:r>
              <a:rPr lang="en" sz="1200" u="sng">
                <a:solidFill>
                  <a:schemeClr val="dk1"/>
                </a:solidFill>
                <a:latin typeface="Calibri"/>
                <a:ea typeface="Calibri"/>
                <a:cs typeface="Calibri"/>
                <a:sym typeface="Calibri"/>
              </a:rPr>
              <a:t>Pl_LatinName</a:t>
            </a:r>
            <a:r>
              <a:rPr lang="en" sz="1200">
                <a:solidFill>
                  <a:schemeClr val="dk1"/>
                </a:solidFill>
                <a:latin typeface="Calibri"/>
                <a:ea typeface="Calibri"/>
                <a:cs typeface="Calibri"/>
                <a:sym typeface="Calibri"/>
              </a:rPr>
              <a:t>, Pl_PopularName, Pl_PlantCategory, Pl_Price, Pl_SunLight, Pl_AcidOrAlkaline, Pl_Moisture,Pl_Soil Type, Pl_FullDescription, Pl_ColorOfFoliage, Pl_ColorOfFlower, Pl_FloweringPeriod, Pl_Height, Pl_Spread, Pl_Spread, Dep_Name)</a:t>
            </a:r>
          </a:p>
          <a:p>
            <a:pPr indent="0" lvl="0" marL="0" marR="0" rtl="0" algn="l">
              <a:spcBef>
                <a:spcPts val="0"/>
              </a:spcBef>
              <a:buSzPct val="25000"/>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Department: (</a:t>
            </a:r>
            <a:r>
              <a:rPr lang="en" sz="1200" u="sng">
                <a:solidFill>
                  <a:schemeClr val="dk1"/>
                </a:solidFill>
                <a:latin typeface="Calibri"/>
                <a:ea typeface="Calibri"/>
                <a:cs typeface="Calibri"/>
                <a:sym typeface="Calibri"/>
              </a:rPr>
              <a:t>Dep_Name</a:t>
            </a:r>
            <a:r>
              <a:rPr lang="en" sz="1200">
                <a:solidFill>
                  <a:schemeClr val="dk1"/>
                </a:solidFill>
                <a:latin typeface="Calibri"/>
                <a:ea typeface="Calibri"/>
                <a:cs typeface="Calibri"/>
                <a:sym typeface="Calibri"/>
              </a:rPr>
              <a:t>.)</a:t>
            </a:r>
          </a:p>
          <a:p>
            <a:pPr indent="0" lvl="0" marL="0" marR="0" rtl="0" algn="l">
              <a:spcBef>
                <a:spcPts val="0"/>
              </a:spcBef>
              <a:buSzPct val="25000"/>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Staff: (</a:t>
            </a:r>
            <a:r>
              <a:rPr lang="en" sz="1200" u="sng">
                <a:solidFill>
                  <a:schemeClr val="dk1"/>
                </a:solidFill>
                <a:latin typeface="Calibri"/>
                <a:ea typeface="Calibri"/>
                <a:cs typeface="Calibri"/>
                <a:sym typeface="Calibri"/>
              </a:rPr>
              <a:t>Sta_EmailAddress</a:t>
            </a:r>
            <a:r>
              <a:rPr lang="en" sz="1200">
                <a:solidFill>
                  <a:schemeClr val="dk1"/>
                </a:solidFill>
                <a:latin typeface="Calibri"/>
                <a:ea typeface="Calibri"/>
                <a:cs typeface="Calibri"/>
                <a:sym typeface="Calibri"/>
              </a:rPr>
              <a:t>, Sta_ FirstName, Sta_Surname, Sta_Town, Sta_HouseNo, Sta_PostCode, Sta_Street, Dep_Name)</a:t>
            </a:r>
          </a:p>
          <a:p>
            <a:pPr indent="0" lvl="0" marL="0" marR="0" rtl="0" algn="l">
              <a:spcBef>
                <a:spcPts val="0"/>
              </a:spcBef>
              <a:buSzPct val="25000"/>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Third Party Supplier: (</a:t>
            </a:r>
            <a:r>
              <a:rPr lang="en" sz="1200" u="sng">
                <a:solidFill>
                  <a:schemeClr val="dk1"/>
                </a:solidFill>
                <a:latin typeface="Calibri"/>
                <a:ea typeface="Calibri"/>
                <a:cs typeface="Calibri"/>
                <a:sym typeface="Calibri"/>
              </a:rPr>
              <a:t>TPS_Name</a:t>
            </a:r>
            <a:r>
              <a:rPr lang="en" sz="1200">
                <a:solidFill>
                  <a:schemeClr val="dk1"/>
                </a:solidFill>
                <a:latin typeface="Calibri"/>
                <a:ea typeface="Calibri"/>
                <a:cs typeface="Calibri"/>
                <a:sym typeface="Calibri"/>
              </a:rPr>
              <a:t>, TPS_Postcode, TPS_Town, TPS_Postcode.)</a:t>
            </a:r>
          </a:p>
          <a:p>
            <a:pPr indent="0" lvl="0" marL="0" marR="0" rtl="0" algn="l">
              <a:spcBef>
                <a:spcPts val="0"/>
              </a:spcBef>
              <a:buSzPct val="25000"/>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Customer Order: (</a:t>
            </a:r>
            <a:r>
              <a:rPr lang="en" sz="1200" u="sng">
                <a:solidFill>
                  <a:schemeClr val="dk1"/>
                </a:solidFill>
                <a:latin typeface="Calibri"/>
                <a:ea typeface="Calibri"/>
                <a:cs typeface="Calibri"/>
                <a:sym typeface="Calibri"/>
              </a:rPr>
              <a:t>CO_OrderPlacementDate, CO_OrderPlacementTime</a:t>
            </a:r>
            <a:r>
              <a:rPr lang="en" sz="1200">
                <a:solidFill>
                  <a:schemeClr val="dk1"/>
                </a:solidFill>
                <a:latin typeface="Calibri"/>
                <a:ea typeface="Calibri"/>
                <a:cs typeface="Calibri"/>
                <a:sym typeface="Calibri"/>
              </a:rPr>
              <a:t>, CO_OrderStatus, CO_ DeliveryDate, </a:t>
            </a:r>
          </a:p>
          <a:p>
            <a:pPr indent="0" lvl="0" marL="0" marR="0" rtl="0" algn="l">
              <a:spcBef>
                <a:spcPts val="0"/>
              </a:spcBef>
              <a:buSzPct val="25000"/>
              <a:buNone/>
            </a:pPr>
            <a:r>
              <a:rPr lang="en" sz="1200">
                <a:solidFill>
                  <a:schemeClr val="dk1"/>
                </a:solidFill>
                <a:latin typeface="Calibri"/>
                <a:ea typeface="Calibri"/>
                <a:cs typeface="Calibri"/>
                <a:sym typeface="Calibri"/>
              </a:rPr>
              <a:t>FeedbackText, Dep_Name, Payment Status, Payment Date, </a:t>
            </a:r>
            <a:r>
              <a:rPr lang="en" sz="1200" u="sng">
                <a:solidFill>
                  <a:schemeClr val="dk1"/>
                </a:solidFill>
                <a:latin typeface="Calibri"/>
                <a:ea typeface="Calibri"/>
                <a:cs typeface="Calibri"/>
                <a:sym typeface="Calibri"/>
              </a:rPr>
              <a:t>Cus_EmailAddress.)</a:t>
            </a:r>
          </a:p>
          <a:p>
            <a:pPr indent="0" lvl="0" marL="0" marR="0" rtl="0" algn="l">
              <a:spcBef>
                <a:spcPts val="0"/>
              </a:spcBef>
              <a:buSzPct val="25000"/>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Purchase Order: (</a:t>
            </a:r>
            <a:r>
              <a:rPr lang="en" sz="1200" u="sng">
                <a:solidFill>
                  <a:schemeClr val="dk1"/>
                </a:solidFill>
                <a:latin typeface="Calibri"/>
                <a:ea typeface="Calibri"/>
                <a:cs typeface="Calibri"/>
                <a:sym typeface="Calibri"/>
              </a:rPr>
              <a:t>PO_Orderdate, PO_OrderTime</a:t>
            </a:r>
            <a:r>
              <a:rPr lang="en" sz="1200">
                <a:solidFill>
                  <a:schemeClr val="dk1"/>
                </a:solidFill>
                <a:latin typeface="Calibri"/>
                <a:ea typeface="Calibri"/>
                <a:cs typeface="Calibri"/>
                <a:sym typeface="Calibri"/>
              </a:rPr>
              <a:t>, PO_OrderStatus, PO_OrderArrivalDate, DatePaymentSent, </a:t>
            </a:r>
            <a:r>
              <a:rPr lang="en" sz="1200" u="sng">
                <a:solidFill>
                  <a:schemeClr val="dk1"/>
                </a:solidFill>
                <a:latin typeface="Calibri"/>
                <a:ea typeface="Calibri"/>
                <a:cs typeface="Calibri"/>
                <a:sym typeface="Calibri"/>
              </a:rPr>
              <a:t>TPS_Name)</a:t>
            </a:r>
          </a:p>
          <a:p>
            <a:pPr indent="0" lvl="0" marL="0" marR="0" rtl="0" algn="l">
              <a:spcBef>
                <a:spcPts val="0"/>
              </a:spcBef>
              <a:buSzPct val="25000"/>
              <a:buNone/>
            </a:pPr>
            <a:r>
              <a:t/>
            </a:r>
            <a:endParaRPr sz="1200" u="sng">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Plants Ordered (</a:t>
            </a:r>
            <a:r>
              <a:rPr lang="en" sz="1200" u="sng">
                <a:solidFill>
                  <a:schemeClr val="dk1"/>
                </a:solidFill>
                <a:latin typeface="Calibri"/>
                <a:ea typeface="Calibri"/>
                <a:cs typeface="Calibri"/>
                <a:sym typeface="Calibri"/>
              </a:rPr>
              <a:t>CO_OrderPlacementDate, CO_OrderPlacementTime, Cus_EmailAddress, Pl _Latin Name</a:t>
            </a:r>
            <a:r>
              <a:rPr lang="en" sz="1200">
                <a:solidFill>
                  <a:schemeClr val="dk1"/>
                </a:solidFill>
                <a:latin typeface="Calibri"/>
                <a:ea typeface="Calibri"/>
                <a:cs typeface="Calibri"/>
                <a:sym typeface="Calibri"/>
              </a:rPr>
              <a:t>, Quantity)</a:t>
            </a:r>
          </a:p>
          <a:p>
            <a:pPr indent="0" lvl="0" marL="0" marR="0" rtl="0" algn="l">
              <a:spcBef>
                <a:spcPts val="0"/>
              </a:spcBef>
              <a:buSzPct val="25000"/>
              <a:buNone/>
            </a:pPr>
            <a:r>
              <a:rPr lang="en" sz="1200">
                <a:solidFill>
                  <a:schemeClr val="dk1"/>
                </a:solidFill>
                <a:latin typeface="Calibri"/>
                <a:ea typeface="Calibri"/>
                <a:cs typeface="Calibri"/>
                <a:sym typeface="Calibri"/>
              </a:rPr>
              <a:t>Servies Ordered (</a:t>
            </a:r>
            <a:r>
              <a:rPr lang="en" sz="1200" u="sng">
                <a:solidFill>
                  <a:schemeClr val="dk1"/>
                </a:solidFill>
                <a:latin typeface="Calibri"/>
                <a:ea typeface="Calibri"/>
                <a:cs typeface="Calibri"/>
                <a:sym typeface="Calibri"/>
              </a:rPr>
              <a:t>CO_OrderPlacementDate, CO_OrderPlacementTime, Cus_EmailAddress, Ser_Name</a:t>
            </a:r>
            <a:r>
              <a:rPr lang="en" sz="1200">
                <a:solidFill>
                  <a:schemeClr val="dk1"/>
                </a:solidFill>
                <a:latin typeface="Calibri"/>
                <a:ea typeface="Calibri"/>
                <a:cs typeface="Calibri"/>
                <a:sym typeface="Calibri"/>
              </a:rPr>
              <a:t>, Quantity)</a:t>
            </a:r>
          </a:p>
          <a:p>
            <a:pPr indent="0" lvl="0" marL="0" marR="0" rtl="0" algn="l">
              <a:spcBef>
                <a:spcPts val="0"/>
              </a:spcBef>
              <a:buSzPct val="25000"/>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Accessories Ordered (</a:t>
            </a:r>
            <a:r>
              <a:rPr lang="en" sz="1200" u="sng">
                <a:solidFill>
                  <a:schemeClr val="dk1"/>
                </a:solidFill>
                <a:latin typeface="Calibri"/>
                <a:ea typeface="Calibri"/>
                <a:cs typeface="Calibri"/>
                <a:sym typeface="Calibri"/>
              </a:rPr>
              <a:t>CO_OrderPlacementDate, CO_OrderPlacementTime, Cus_EmailAddress, Acc_Name</a:t>
            </a:r>
            <a:r>
              <a:rPr lang="en" sz="1200">
                <a:solidFill>
                  <a:schemeClr val="dk1"/>
                </a:solidFill>
                <a:latin typeface="Calibri"/>
                <a:ea typeface="Calibri"/>
                <a:cs typeface="Calibri"/>
                <a:sym typeface="Calibri"/>
              </a:rPr>
              <a:t>, Quantity)</a:t>
            </a:r>
          </a:p>
          <a:p>
            <a:pPr indent="0" lvl="0" marL="0" marR="0" rtl="0" algn="l">
              <a:spcBef>
                <a:spcPts val="0"/>
              </a:spcBef>
              <a:buSzPct val="25000"/>
              <a:buNone/>
            </a:pPr>
            <a:r>
              <a:rPr lang="en" sz="1200">
                <a:solidFill>
                  <a:schemeClr val="dk1"/>
                </a:solidFill>
                <a:latin typeface="Calibri"/>
                <a:ea typeface="Calibri"/>
                <a:cs typeface="Calibri"/>
                <a:sym typeface="Calibri"/>
              </a:rPr>
              <a:t>Purchase Order Items(</a:t>
            </a:r>
            <a:r>
              <a:rPr lang="en" sz="1200" u="sng">
                <a:solidFill>
                  <a:schemeClr val="dk1"/>
                </a:solidFill>
                <a:latin typeface="Calibri"/>
                <a:ea typeface="Calibri"/>
                <a:cs typeface="Calibri"/>
                <a:sym typeface="Calibri"/>
              </a:rPr>
              <a:t>PO_Orderdate, PO_OrderTime,TPS_Name, Items Required</a:t>
            </a:r>
            <a:r>
              <a:rPr lang="en" sz="1200">
                <a:solidFill>
                  <a:schemeClr val="dk1"/>
                </a:solidFill>
                <a:latin typeface="Calibri"/>
                <a:ea typeface="Calibri"/>
                <a:cs typeface="Calibri"/>
                <a:sym typeface="Calibri"/>
              </a:rPr>
              <a:t>, Items Quantity, Price Per Item)</a:t>
            </a: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a:p>
            <a:pPr indent="0" lvl="0" marL="0" marR="0" rtl="0" algn="l">
              <a:spcBef>
                <a:spcPts val="0"/>
              </a:spcBef>
              <a:buSzPct val="25000"/>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Shape 488"/>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lnSpc>
                <a:spcPct val="90000"/>
              </a:lnSpc>
              <a:spcBef>
                <a:spcPts val="0"/>
              </a:spcBef>
              <a:buClr>
                <a:schemeClr val="dk1"/>
              </a:buClr>
              <a:buSzPct val="33333"/>
              <a:buFont typeface="Arial"/>
              <a:buNone/>
            </a:pPr>
            <a:r>
              <a:rPr lang="en" sz="3300">
                <a:latin typeface="Calibri"/>
                <a:ea typeface="Calibri"/>
                <a:cs typeface="Calibri"/>
                <a:sym typeface="Calibri"/>
              </a:rPr>
              <a:t>Functional Dependencies</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0" y="-259381"/>
            <a:ext cx="7886700" cy="994200"/>
          </a:xfrm>
          <a:prstGeom prst="rect">
            <a:avLst/>
          </a:prstGeom>
        </p:spPr>
        <p:txBody>
          <a:bodyPr anchorCtr="0" anchor="ctr" bIns="68575" lIns="68575" rIns="68575" wrap="square" tIns="68575">
            <a:noAutofit/>
          </a:bodyPr>
          <a:lstStyle/>
          <a:p>
            <a:pPr lvl="0">
              <a:spcBef>
                <a:spcPts val="0"/>
              </a:spcBef>
              <a:buNone/>
            </a:pPr>
            <a:r>
              <a:rPr lang="en"/>
              <a:t>Functional </a:t>
            </a:r>
            <a:r>
              <a:rPr lang="en"/>
              <a:t>Dependencies</a:t>
            </a:r>
          </a:p>
        </p:txBody>
      </p:sp>
      <p:sp>
        <p:nvSpPr>
          <p:cNvPr id="494" name="Shape 494"/>
          <p:cNvSpPr txBox="1"/>
          <p:nvPr>
            <p:ph idx="1" type="body"/>
          </p:nvPr>
        </p:nvSpPr>
        <p:spPr>
          <a:xfrm>
            <a:off x="312350" y="629069"/>
            <a:ext cx="7886700" cy="3263400"/>
          </a:xfrm>
          <a:prstGeom prst="rect">
            <a:avLst/>
          </a:prstGeom>
        </p:spPr>
        <p:txBody>
          <a:bodyPr anchorCtr="0" anchor="t" bIns="68575" lIns="68575" rIns="68575" wrap="square" tIns="68575">
            <a:noAutofit/>
          </a:bodyPr>
          <a:lstStyle/>
          <a:p>
            <a:pPr indent="-298450" lvl="0" marL="228600" rtl="0">
              <a:lnSpc>
                <a:spcPct val="192000"/>
              </a:lnSpc>
              <a:spcBef>
                <a:spcPts val="0"/>
              </a:spcBef>
              <a:buClr>
                <a:schemeClr val="dk1"/>
              </a:buClr>
              <a:buSzPct val="100000"/>
              <a:buFont typeface="Arial"/>
              <a:buNone/>
            </a:pPr>
            <a:r>
              <a:rPr b="1" lang="en" sz="1100">
                <a:highlight>
                  <a:srgbClr val="FFFFFF"/>
                </a:highlight>
              </a:rPr>
              <a:t>Plant-Detail: ​</a:t>
            </a:r>
          </a:p>
          <a:p>
            <a:pPr indent="-298450" lvl="0" marL="228600" rtl="0">
              <a:lnSpc>
                <a:spcPct val="192000"/>
              </a:lnSpc>
              <a:spcBef>
                <a:spcPts val="0"/>
              </a:spcBef>
              <a:buClr>
                <a:schemeClr val="dk1"/>
              </a:buClr>
              <a:buSzPct val="100000"/>
              <a:buFont typeface="Arial"/>
              <a:buNone/>
            </a:pPr>
            <a:r>
              <a:rPr lang="en" sz="1100">
                <a:highlight>
                  <a:srgbClr val="FFFFFF"/>
                </a:highlight>
              </a:rPr>
              <a:t>{</a:t>
            </a:r>
            <a:r>
              <a:rPr lang="en" sz="1100">
                <a:solidFill>
                  <a:srgbClr val="0070C0"/>
                </a:solidFill>
                <a:highlight>
                  <a:srgbClr val="FFFFFF"/>
                </a:highlight>
              </a:rPr>
              <a:t>Cust</a:t>
            </a:r>
            <a:r>
              <a:rPr lang="en" sz="1100">
                <a:solidFill>
                  <a:srgbClr val="2E75B5"/>
                </a:solidFill>
                <a:highlight>
                  <a:srgbClr val="FFFFFF"/>
                </a:highlight>
              </a:rPr>
              <a:t>omer-Name (CustomerFirstname, Customer-Lastname), Customer-Email, Customer-Address (House-No/Name, Post-Code, City, County, Country), Customer-Age, Customer-Order Date/time, </a:t>
            </a:r>
            <a:r>
              <a:rPr lang="en" sz="1100">
                <a:solidFill>
                  <a:srgbClr val="C00000"/>
                </a:solidFill>
                <a:highlight>
                  <a:srgbClr val="FFFFFF"/>
                </a:highlight>
              </a:rPr>
              <a:t>Staff-Name (Staff-Firstname, staff-Lastname), Staff-Email, {StaffQualifications}, </a:t>
            </a:r>
            <a:r>
              <a:rPr lang="en" sz="1100">
                <a:solidFill>
                  <a:srgbClr val="00B050"/>
                </a:solidFill>
                <a:highlight>
                  <a:srgbClr val="FFFFFF"/>
                </a:highlight>
              </a:rPr>
              <a:t>Item-Type, Item-Description, Item-Name, Item-Price, Discount, Quantity, Item-Total-Price, Order-Total-Price</a:t>
            </a:r>
            <a:r>
              <a:rPr lang="en" sz="1100">
                <a:highlight>
                  <a:srgbClr val="FFFFFF"/>
                </a:highlight>
              </a:rPr>
              <a:t>}.​</a:t>
            </a:r>
          </a:p>
          <a:p>
            <a:pPr indent="-298450" lvl="0" marL="228600" rtl="0">
              <a:lnSpc>
                <a:spcPct val="192000"/>
              </a:lnSpc>
              <a:spcBef>
                <a:spcPts val="0"/>
              </a:spcBef>
              <a:buClr>
                <a:schemeClr val="dk1"/>
              </a:buClr>
              <a:buSzPct val="100000"/>
              <a:buFont typeface="Arial"/>
              <a:buNone/>
            </a:pPr>
            <a:r>
              <a:rPr b="1" lang="en" sz="1100">
                <a:highlight>
                  <a:srgbClr val="FFFFFF"/>
                </a:highlight>
              </a:rPr>
              <a:t>Candidate keys :</a:t>
            </a:r>
          </a:p>
          <a:p>
            <a:pPr indent="-298450" lvl="0" marL="228600" marR="0" rtl="0" algn="l">
              <a:lnSpc>
                <a:spcPct val="192000"/>
              </a:lnSpc>
              <a:spcBef>
                <a:spcPts val="0"/>
              </a:spcBef>
              <a:spcAft>
                <a:spcPts val="0"/>
              </a:spcAft>
              <a:buClr>
                <a:schemeClr val="dk1"/>
              </a:buClr>
              <a:buSzPct val="100000"/>
              <a:buFont typeface="Arial"/>
              <a:buNone/>
            </a:pPr>
            <a:r>
              <a:rPr lang="en" sz="1100">
                <a:solidFill>
                  <a:srgbClr val="000000"/>
                </a:solidFill>
                <a:highlight>
                  <a:srgbClr val="FFFFFF"/>
                </a:highlight>
              </a:rPr>
              <a:t>{</a:t>
            </a:r>
            <a:r>
              <a:rPr lang="en" sz="1100">
                <a:solidFill>
                  <a:srgbClr val="0070C0"/>
                </a:solidFill>
                <a:highlight>
                  <a:srgbClr val="FFFFFF"/>
                </a:highlight>
              </a:rPr>
              <a:t>Customer Email, Customer-Order Date/time,</a:t>
            </a:r>
            <a:r>
              <a:rPr lang="en" sz="1100">
                <a:solidFill>
                  <a:srgbClr val="000000"/>
                </a:solidFill>
                <a:highlight>
                  <a:srgbClr val="FFFFFF"/>
                </a:highlight>
              </a:rPr>
              <a:t> </a:t>
            </a:r>
            <a:r>
              <a:rPr lang="en" sz="1100">
                <a:solidFill>
                  <a:srgbClr val="00B050"/>
                </a:solidFill>
                <a:highlight>
                  <a:srgbClr val="FFFFFF"/>
                </a:highlight>
              </a:rPr>
              <a:t>Item-Name</a:t>
            </a:r>
            <a:r>
              <a:rPr lang="en" sz="1100">
                <a:solidFill>
                  <a:srgbClr val="000000"/>
                </a:solidFill>
                <a:highlight>
                  <a:srgbClr val="FFFFFF"/>
                </a:highlight>
              </a:rPr>
              <a:t>}  ​</a:t>
            </a:r>
          </a:p>
          <a:p>
            <a:pPr indent="-298450" lvl="0" marL="228600" marR="0" rtl="0" algn="l">
              <a:lnSpc>
                <a:spcPct val="192000"/>
              </a:lnSpc>
              <a:spcBef>
                <a:spcPts val="0"/>
              </a:spcBef>
              <a:spcAft>
                <a:spcPts val="0"/>
              </a:spcAft>
              <a:buClr>
                <a:schemeClr val="dk1"/>
              </a:buClr>
              <a:buSzPct val="100000"/>
              <a:buFont typeface="Arial"/>
              <a:buNone/>
            </a:pPr>
            <a:r>
              <a:rPr lang="en" sz="1100">
                <a:solidFill>
                  <a:srgbClr val="000000"/>
                </a:solidFill>
                <a:highlight>
                  <a:srgbClr val="FFFFFF"/>
                </a:highlight>
              </a:rPr>
              <a:t>{</a:t>
            </a:r>
            <a:r>
              <a:rPr lang="en" sz="1100">
                <a:solidFill>
                  <a:srgbClr val="C00000"/>
                </a:solidFill>
                <a:highlight>
                  <a:srgbClr val="FFFFFF"/>
                </a:highlight>
              </a:rPr>
              <a:t>Staff-Email</a:t>
            </a:r>
            <a:r>
              <a:rPr lang="en" sz="1100">
                <a:solidFill>
                  <a:srgbClr val="000000"/>
                </a:solidFill>
                <a:highlight>
                  <a:srgbClr val="FFFFFF"/>
                </a:highlight>
              </a:rPr>
              <a:t>} </a:t>
            </a:r>
          </a:p>
          <a:p>
            <a:pPr indent="-298450" lvl="0" marL="228600" rtl="0">
              <a:lnSpc>
                <a:spcPct val="192000"/>
              </a:lnSpc>
              <a:spcBef>
                <a:spcPts val="0"/>
              </a:spcBef>
              <a:buClr>
                <a:schemeClr val="dk1"/>
              </a:buClr>
              <a:buSzPct val="100000"/>
              <a:buFont typeface="Arial"/>
              <a:buNone/>
            </a:pPr>
            <a:r>
              <a:rPr b="1" lang="en" sz="1100">
                <a:highlight>
                  <a:srgbClr val="FFFFFF"/>
                </a:highlight>
              </a:rPr>
              <a:t>Prime attributes are: ​</a:t>
            </a:r>
          </a:p>
          <a:p>
            <a:pPr indent="-298450" lvl="0" marL="228600" rtl="0">
              <a:lnSpc>
                <a:spcPct val="192000"/>
              </a:lnSpc>
              <a:spcBef>
                <a:spcPts val="0"/>
              </a:spcBef>
              <a:buClr>
                <a:schemeClr val="dk1"/>
              </a:buClr>
              <a:buSzPct val="100000"/>
              <a:buFont typeface="Arial"/>
              <a:buNone/>
            </a:pPr>
            <a:r>
              <a:rPr lang="en" sz="1100">
                <a:highlight>
                  <a:srgbClr val="FFFFFF"/>
                </a:highlight>
              </a:rPr>
              <a:t>{</a:t>
            </a:r>
            <a:r>
              <a:rPr lang="en" sz="1100">
                <a:solidFill>
                  <a:srgbClr val="0070C0"/>
                </a:solidFill>
                <a:highlight>
                  <a:srgbClr val="FFFFFF"/>
                </a:highlight>
              </a:rPr>
              <a:t>Customer Email, Customer-Order Date/time, </a:t>
            </a:r>
            <a:r>
              <a:rPr lang="en" sz="1100">
                <a:solidFill>
                  <a:srgbClr val="00B050"/>
                </a:solidFill>
                <a:highlight>
                  <a:srgbClr val="FFFFFF"/>
                </a:highlight>
              </a:rPr>
              <a:t>Item-Name, </a:t>
            </a:r>
            <a:r>
              <a:rPr lang="en" sz="1100">
                <a:solidFill>
                  <a:srgbClr val="C00000"/>
                </a:solidFill>
                <a:highlight>
                  <a:srgbClr val="FFFFFF"/>
                </a:highlight>
              </a:rPr>
              <a:t>Staff-email</a:t>
            </a:r>
            <a:r>
              <a:rPr lang="en" sz="1100">
                <a:highlight>
                  <a:srgbClr val="FFFFFF"/>
                </a:highlight>
              </a:rPr>
              <a:t>}​</a:t>
            </a:r>
          </a:p>
          <a:p>
            <a:pPr indent="-298450" lvl="0" marL="228600" rtl="0">
              <a:lnSpc>
                <a:spcPct val="192000"/>
              </a:lnSpc>
              <a:spcBef>
                <a:spcPts val="0"/>
              </a:spcBef>
              <a:buClr>
                <a:schemeClr val="dk1"/>
              </a:buClr>
              <a:buSzPct val="100000"/>
              <a:buFont typeface="Arial"/>
              <a:buNone/>
            </a:pPr>
            <a:r>
              <a:rPr b="1" lang="en" sz="1100">
                <a:highlight>
                  <a:srgbClr val="FFFFFF"/>
                </a:highlight>
              </a:rPr>
              <a:t>Non-Prime attributes are: </a:t>
            </a:r>
            <a:r>
              <a:rPr lang="en" sz="1100">
                <a:highlight>
                  <a:srgbClr val="FFFFFF"/>
                </a:highlight>
              </a:rPr>
              <a:t>​</a:t>
            </a:r>
          </a:p>
          <a:p>
            <a:pPr indent="-298450" lvl="0" marL="228600" rtl="0">
              <a:lnSpc>
                <a:spcPct val="192000"/>
              </a:lnSpc>
              <a:spcBef>
                <a:spcPts val="0"/>
              </a:spcBef>
              <a:buClr>
                <a:schemeClr val="dk1"/>
              </a:buClr>
              <a:buSzPct val="100000"/>
              <a:buFont typeface="Arial"/>
              <a:buNone/>
            </a:pPr>
            <a:r>
              <a:rPr lang="en" sz="1100">
                <a:highlight>
                  <a:srgbClr val="FFFFFF"/>
                </a:highlight>
              </a:rPr>
              <a:t>{</a:t>
            </a:r>
            <a:r>
              <a:rPr lang="en" sz="1100">
                <a:solidFill>
                  <a:srgbClr val="0070C0"/>
                </a:solidFill>
              </a:rPr>
              <a:t>Cust</a:t>
            </a:r>
            <a:r>
              <a:rPr lang="en" sz="1100">
                <a:solidFill>
                  <a:srgbClr val="2E75B5"/>
                </a:solidFill>
              </a:rPr>
              <a:t>omer-Name (CustomerFirstname, Customer-Lastname)</a:t>
            </a:r>
            <a:r>
              <a:rPr lang="en" sz="1100">
                <a:solidFill>
                  <a:srgbClr val="0070C0"/>
                </a:solidFill>
                <a:highlight>
                  <a:srgbClr val="FFFFFF"/>
                </a:highlight>
              </a:rPr>
              <a:t>, </a:t>
            </a:r>
            <a:r>
              <a:rPr lang="en" sz="1100">
                <a:solidFill>
                  <a:srgbClr val="2E75B5"/>
                </a:solidFill>
              </a:rPr>
              <a:t>Customer-Address (House-No/Name, Post-Code, City, County, Country)</a:t>
            </a:r>
            <a:r>
              <a:rPr lang="en" sz="1100">
                <a:solidFill>
                  <a:srgbClr val="0070C0"/>
                </a:solidFill>
                <a:highlight>
                  <a:srgbClr val="FFFFFF"/>
                </a:highlight>
              </a:rPr>
              <a:t>, Customer-Age</a:t>
            </a:r>
            <a:r>
              <a:rPr lang="en" sz="1100">
                <a:highlight>
                  <a:srgbClr val="FFFFFF"/>
                </a:highlight>
              </a:rPr>
              <a:t>, </a:t>
            </a:r>
            <a:r>
              <a:rPr lang="en" sz="1100">
                <a:solidFill>
                  <a:srgbClr val="C00000"/>
                </a:solidFill>
                <a:highlight>
                  <a:srgbClr val="FFFFFF"/>
                </a:highlight>
              </a:rPr>
              <a:t>Staff-Name (Staff-Firstname, staff-Lastname), {StaffQualifications}</a:t>
            </a:r>
            <a:r>
              <a:rPr lang="en" sz="1100">
                <a:highlight>
                  <a:srgbClr val="FFFFFF"/>
                </a:highlight>
              </a:rPr>
              <a:t>, </a:t>
            </a:r>
            <a:r>
              <a:rPr lang="en" sz="1100">
                <a:solidFill>
                  <a:srgbClr val="00B050"/>
                </a:solidFill>
                <a:highlight>
                  <a:srgbClr val="FFFFFF"/>
                </a:highlight>
              </a:rPr>
              <a:t>Item-Type, Item-Description, Item-Price, Discount, Quantity, Item-Total-Price, Order-Total-Price</a:t>
            </a:r>
            <a:r>
              <a:rPr lang="en" sz="1100">
                <a:highlight>
                  <a:srgbClr val="FFFFFF"/>
                </a:highlight>
              </a:rPr>
              <a:t>}​</a:t>
            </a:r>
          </a:p>
          <a:p>
            <a:pPr indent="-298450" lvl="0" marL="228600" rtl="0">
              <a:lnSpc>
                <a:spcPct val="192000"/>
              </a:lnSpc>
              <a:spcBef>
                <a:spcPts val="0"/>
              </a:spcBef>
              <a:buClr>
                <a:schemeClr val="dk1"/>
              </a:buClr>
              <a:buSzPct val="100000"/>
              <a:buFont typeface="Arial"/>
              <a:buNone/>
            </a:pPr>
            <a:r>
              <a:rPr lang="en" sz="1100">
                <a:highlight>
                  <a:srgbClr val="FFFFFF"/>
                </a:highlight>
              </a:rPr>
              <a:t>​</a:t>
            </a:r>
          </a:p>
          <a:p>
            <a:pPr lvl="0">
              <a:spcBef>
                <a:spcPts val="0"/>
              </a:spcBef>
              <a:buNone/>
            </a:pPr>
            <a:r>
              <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11700" y="91750"/>
            <a:ext cx="8520600" cy="572700"/>
          </a:xfrm>
          <a:prstGeom prst="rect">
            <a:avLst/>
          </a:prstGeom>
        </p:spPr>
        <p:txBody>
          <a:bodyPr anchorCtr="0" anchor="t" bIns="91425" lIns="91425" rIns="91425" wrap="square" tIns="91425">
            <a:noAutofit/>
          </a:bodyPr>
          <a:lstStyle/>
          <a:p>
            <a:pPr lvl="0">
              <a:spcBef>
                <a:spcPts val="0"/>
              </a:spcBef>
              <a:buNone/>
            </a:pPr>
            <a:r>
              <a:rPr lang="en"/>
              <a:t>Questions with Answers</a:t>
            </a:r>
          </a:p>
        </p:txBody>
      </p:sp>
      <p:sp>
        <p:nvSpPr>
          <p:cNvPr id="500" name="Shape 500"/>
          <p:cNvSpPr txBox="1"/>
          <p:nvPr>
            <p:ph idx="1" type="body"/>
          </p:nvPr>
        </p:nvSpPr>
        <p:spPr>
          <a:xfrm>
            <a:off x="311700" y="588250"/>
            <a:ext cx="8520600" cy="3409500"/>
          </a:xfrm>
          <a:prstGeom prst="rect">
            <a:avLst/>
          </a:prstGeom>
        </p:spPr>
        <p:txBody>
          <a:bodyPr anchorCtr="0" anchor="t" bIns="91425" lIns="91425" rIns="91425" wrap="square" tIns="91425">
            <a:noAutofit/>
          </a:bodyPr>
          <a:lstStyle/>
          <a:p>
            <a:pPr lvl="0">
              <a:spcBef>
                <a:spcPts val="0"/>
              </a:spcBef>
              <a:buNone/>
            </a:pPr>
            <a:r>
              <a:rPr lang="en">
                <a:solidFill>
                  <a:srgbClr val="000000"/>
                </a:solidFill>
                <a:latin typeface="Calibri"/>
                <a:ea typeface="Calibri"/>
                <a:cs typeface="Calibri"/>
                <a:sym typeface="Calibri"/>
              </a:rPr>
              <a:t>I. Identify two candidate keys then choose a primary key?</a:t>
            </a:r>
          </a:p>
          <a:p>
            <a:pPr lvl="0" marL="228600" rtl="0">
              <a:lnSpc>
                <a:spcPct val="192000"/>
              </a:lnSpc>
              <a:spcBef>
                <a:spcPts val="0"/>
              </a:spcBef>
              <a:spcAft>
                <a:spcPts val="0"/>
              </a:spcAft>
              <a:buClr>
                <a:schemeClr val="dk1"/>
              </a:buClr>
              <a:buSzPct val="68750"/>
              <a:buFont typeface="Arial"/>
              <a:buNone/>
            </a:pPr>
            <a:r>
              <a:rPr b="1" lang="en" sz="1600">
                <a:solidFill>
                  <a:schemeClr val="dk1"/>
                </a:solidFill>
                <a:highlight>
                  <a:srgbClr val="FFFFFF"/>
                </a:highlight>
                <a:latin typeface="Calibri"/>
                <a:ea typeface="Calibri"/>
                <a:cs typeface="Calibri"/>
                <a:sym typeface="Calibri"/>
              </a:rPr>
              <a:t>{</a:t>
            </a:r>
            <a:r>
              <a:rPr b="1" lang="en" sz="1600">
                <a:solidFill>
                  <a:srgbClr val="0070C0"/>
                </a:solidFill>
                <a:highlight>
                  <a:srgbClr val="FFFFFF"/>
                </a:highlight>
                <a:latin typeface="Calibri"/>
                <a:ea typeface="Calibri"/>
                <a:cs typeface="Calibri"/>
                <a:sym typeface="Calibri"/>
              </a:rPr>
              <a:t>Customer Email</a:t>
            </a:r>
            <a:r>
              <a:rPr b="1" lang="en" sz="1600">
                <a:solidFill>
                  <a:schemeClr val="dk1"/>
                </a:solidFill>
                <a:highlight>
                  <a:srgbClr val="FFFFFF"/>
                </a:highlight>
                <a:latin typeface="Calibri"/>
                <a:ea typeface="Calibri"/>
                <a:cs typeface="Calibri"/>
                <a:sym typeface="Calibri"/>
              </a:rPr>
              <a:t>, </a:t>
            </a:r>
            <a:r>
              <a:rPr b="1" lang="en" sz="1600">
                <a:solidFill>
                  <a:srgbClr val="0070C0"/>
                </a:solidFill>
                <a:highlight>
                  <a:srgbClr val="FFFFFF"/>
                </a:highlight>
                <a:latin typeface="Calibri"/>
                <a:ea typeface="Calibri"/>
                <a:cs typeface="Calibri"/>
                <a:sym typeface="Calibri"/>
              </a:rPr>
              <a:t>Customer-Order Date/time</a:t>
            </a:r>
            <a:r>
              <a:rPr b="1" lang="en" sz="1600">
                <a:solidFill>
                  <a:schemeClr val="dk1"/>
                </a:solidFill>
                <a:highlight>
                  <a:srgbClr val="FFFFFF"/>
                </a:highlight>
                <a:latin typeface="Calibri"/>
                <a:ea typeface="Calibri"/>
                <a:cs typeface="Calibri"/>
                <a:sym typeface="Calibri"/>
              </a:rPr>
              <a:t>, </a:t>
            </a:r>
            <a:r>
              <a:rPr b="1" lang="en" sz="1600">
                <a:solidFill>
                  <a:srgbClr val="00B050"/>
                </a:solidFill>
                <a:highlight>
                  <a:srgbClr val="FFFFFF"/>
                </a:highlight>
                <a:latin typeface="Calibri"/>
                <a:ea typeface="Calibri"/>
                <a:cs typeface="Calibri"/>
                <a:sym typeface="Calibri"/>
              </a:rPr>
              <a:t>Item-Name</a:t>
            </a:r>
            <a:r>
              <a:rPr b="1" lang="en" sz="1600">
                <a:solidFill>
                  <a:schemeClr val="dk1"/>
                </a:solidFill>
                <a:highlight>
                  <a:srgbClr val="FFFFFF"/>
                </a:highlight>
                <a:latin typeface="Calibri"/>
                <a:ea typeface="Calibri"/>
                <a:cs typeface="Calibri"/>
                <a:sym typeface="Calibri"/>
              </a:rPr>
              <a:t>}</a:t>
            </a:r>
            <a:r>
              <a:rPr lang="en" sz="1600">
                <a:solidFill>
                  <a:schemeClr val="dk1"/>
                </a:solidFill>
                <a:highlight>
                  <a:srgbClr val="FFFFFF"/>
                </a:highlight>
                <a:latin typeface="Calibri"/>
                <a:ea typeface="Calibri"/>
                <a:cs typeface="Calibri"/>
                <a:sym typeface="Calibri"/>
              </a:rPr>
              <a:t>  ​</a:t>
            </a:r>
          </a:p>
          <a:p>
            <a:pPr lvl="0" marL="228600" rtl="0">
              <a:lnSpc>
                <a:spcPct val="192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a:t>
            </a:r>
            <a:r>
              <a:rPr lang="en" sz="1600">
                <a:solidFill>
                  <a:srgbClr val="C00000"/>
                </a:solidFill>
                <a:latin typeface="Calibri"/>
                <a:ea typeface="Calibri"/>
                <a:cs typeface="Calibri"/>
                <a:sym typeface="Calibri"/>
              </a:rPr>
              <a:t>Staff-Email</a:t>
            </a:r>
            <a:r>
              <a:rPr lang="en" sz="1600">
                <a:solidFill>
                  <a:schemeClr val="dk1"/>
                </a:solidFill>
                <a:latin typeface="Calibri"/>
                <a:ea typeface="Calibri"/>
                <a:cs typeface="Calibri"/>
                <a:sym typeface="Calibri"/>
              </a:rPr>
              <a:t>} </a:t>
            </a:r>
          </a:p>
          <a:p>
            <a:pPr lvl="0" marL="228600" rtl="0">
              <a:lnSpc>
                <a:spcPct val="192000"/>
              </a:lnSpc>
              <a:spcBef>
                <a:spcPts val="0"/>
              </a:spcBef>
              <a:spcAft>
                <a:spcPts val="0"/>
              </a:spcAft>
              <a:buNone/>
            </a:pPr>
            <a:r>
              <a:rPr lang="en">
                <a:solidFill>
                  <a:srgbClr val="000000"/>
                </a:solidFill>
                <a:latin typeface="Calibri"/>
                <a:ea typeface="Calibri"/>
                <a:cs typeface="Calibri"/>
                <a:sym typeface="Calibri"/>
              </a:rPr>
              <a:t>II. Identify four functional dependencies in the Plant-Detail relation?</a:t>
            </a:r>
          </a:p>
          <a:p>
            <a:pPr lvl="0" rtl="0">
              <a:lnSpc>
                <a:spcPct val="100000"/>
              </a:lnSpc>
              <a:spcBef>
                <a:spcPts val="0"/>
              </a:spcBef>
              <a:spcAft>
                <a:spcPts val="0"/>
              </a:spcAft>
              <a:buClr>
                <a:schemeClr val="dk1"/>
              </a:buClr>
              <a:buSzPct val="68750"/>
              <a:buFont typeface="Arial"/>
              <a:buNone/>
            </a:pPr>
            <a:r>
              <a:rPr b="1" lang="en" sz="1600">
                <a:solidFill>
                  <a:srgbClr val="000000"/>
                </a:solidFill>
                <a:latin typeface="Calibri"/>
                <a:ea typeface="Calibri"/>
                <a:cs typeface="Calibri"/>
                <a:sym typeface="Calibri"/>
              </a:rPr>
              <a:t>FD1:</a:t>
            </a:r>
            <a:r>
              <a:rPr lang="en" sz="1600">
                <a:solidFill>
                  <a:srgbClr val="000000"/>
                </a:solidFill>
                <a:latin typeface="Calibri"/>
                <a:ea typeface="Calibri"/>
                <a:cs typeface="Calibri"/>
                <a:sym typeface="Calibri"/>
              </a:rPr>
              <a:t> </a:t>
            </a:r>
            <a:r>
              <a:rPr lang="en" sz="1600" u="sng">
                <a:solidFill>
                  <a:srgbClr val="000000"/>
                </a:solidFill>
                <a:latin typeface="Calibri"/>
                <a:ea typeface="Calibri"/>
                <a:cs typeface="Calibri"/>
                <a:sym typeface="Calibri"/>
              </a:rPr>
              <a:t>Customer-Email</a:t>
            </a:r>
            <a:r>
              <a:rPr lang="en" sz="1600">
                <a:solidFill>
                  <a:srgbClr val="000000"/>
                </a:solidFill>
                <a:latin typeface="Calibri"/>
                <a:ea typeface="Calibri"/>
                <a:cs typeface="Calibri"/>
                <a:sym typeface="Calibri"/>
              </a:rPr>
              <a:t>  → {Customer-Name, Customer-Address, Customer-Age}</a:t>
            </a:r>
          </a:p>
          <a:p>
            <a:pPr lvl="0" rtl="0">
              <a:lnSpc>
                <a:spcPct val="100000"/>
              </a:lnSpc>
              <a:spcBef>
                <a:spcPts val="0"/>
              </a:spcBef>
              <a:spcAft>
                <a:spcPts val="0"/>
              </a:spcAft>
              <a:buClr>
                <a:schemeClr val="dk1"/>
              </a:buClr>
              <a:buSzPct val="68750"/>
              <a:buFont typeface="Arial"/>
              <a:buNone/>
            </a:pPr>
            <a:r>
              <a:rPr b="1" lang="en" sz="1600">
                <a:solidFill>
                  <a:srgbClr val="000000"/>
                </a:solidFill>
                <a:latin typeface="Calibri"/>
                <a:ea typeface="Calibri"/>
                <a:cs typeface="Calibri"/>
                <a:sym typeface="Calibri"/>
              </a:rPr>
              <a:t>FD2:</a:t>
            </a:r>
            <a:r>
              <a:rPr lang="en" sz="1600">
                <a:solidFill>
                  <a:srgbClr val="000000"/>
                </a:solidFill>
                <a:latin typeface="Calibri"/>
                <a:ea typeface="Calibri"/>
                <a:cs typeface="Calibri"/>
                <a:sym typeface="Calibri"/>
              </a:rPr>
              <a:t> </a:t>
            </a:r>
            <a:r>
              <a:rPr lang="en" sz="1600" u="sng">
                <a:solidFill>
                  <a:schemeClr val="dk1"/>
                </a:solidFill>
                <a:latin typeface="Calibri"/>
                <a:ea typeface="Calibri"/>
                <a:cs typeface="Calibri"/>
                <a:sym typeface="Calibri"/>
              </a:rPr>
              <a:t>Item-Name</a:t>
            </a:r>
            <a:r>
              <a:rPr lang="en" sz="1600">
                <a:solidFill>
                  <a:schemeClr val="dk1"/>
                </a:solidFill>
                <a:latin typeface="Calibri"/>
                <a:ea typeface="Calibri"/>
                <a:cs typeface="Calibri"/>
                <a:sym typeface="Calibri"/>
              </a:rPr>
              <a:t>  → {Item-Description, Item-Type, Item-Price, Discount}</a:t>
            </a:r>
          </a:p>
          <a:p>
            <a:pPr lvl="0" rtl="0">
              <a:lnSpc>
                <a:spcPct val="100000"/>
              </a:lnSpc>
              <a:spcBef>
                <a:spcPts val="0"/>
              </a:spcBef>
              <a:spcAft>
                <a:spcPts val="0"/>
              </a:spcAft>
              <a:buNone/>
            </a:pPr>
            <a:r>
              <a:rPr b="1" lang="en" sz="1600">
                <a:solidFill>
                  <a:srgbClr val="000000"/>
                </a:solidFill>
                <a:latin typeface="Calibri"/>
                <a:ea typeface="Calibri"/>
                <a:cs typeface="Calibri"/>
                <a:sym typeface="Calibri"/>
              </a:rPr>
              <a:t>FD3: </a:t>
            </a:r>
            <a:r>
              <a:rPr lang="en" sz="1600" u="sng">
                <a:solidFill>
                  <a:schemeClr val="dk1"/>
                </a:solidFill>
                <a:latin typeface="Calibri"/>
                <a:ea typeface="Calibri"/>
                <a:cs typeface="Calibri"/>
                <a:sym typeface="Calibri"/>
              </a:rPr>
              <a:t>Staff-Email</a:t>
            </a:r>
            <a:r>
              <a:rPr lang="en" sz="1600">
                <a:solidFill>
                  <a:schemeClr val="dk1"/>
                </a:solidFill>
                <a:latin typeface="Calibri"/>
                <a:ea typeface="Calibri"/>
                <a:cs typeface="Calibri"/>
                <a:sym typeface="Calibri"/>
              </a:rPr>
              <a:t>  → {Staff-Name, Staff-Qualifications}</a:t>
            </a:r>
          </a:p>
          <a:p>
            <a:pPr lvl="0" rtl="0">
              <a:lnSpc>
                <a:spcPct val="100000"/>
              </a:lnSpc>
              <a:spcBef>
                <a:spcPts val="0"/>
              </a:spcBef>
              <a:spcAft>
                <a:spcPts val="0"/>
              </a:spcAft>
              <a:buClr>
                <a:schemeClr val="dk1"/>
              </a:buClr>
              <a:buSzPct val="68750"/>
              <a:buFont typeface="Arial"/>
              <a:buNone/>
            </a:pPr>
            <a:r>
              <a:rPr b="1" lang="en" sz="1600">
                <a:solidFill>
                  <a:srgbClr val="000000"/>
                </a:solidFill>
                <a:latin typeface="Calibri"/>
                <a:ea typeface="Calibri"/>
                <a:cs typeface="Calibri"/>
                <a:sym typeface="Calibri"/>
              </a:rPr>
              <a:t>FD4: </a:t>
            </a:r>
            <a:r>
              <a:rPr lang="en" sz="1600">
                <a:solidFill>
                  <a:srgbClr val="000000"/>
                </a:solidFill>
                <a:latin typeface="Calibri"/>
                <a:ea typeface="Calibri"/>
                <a:cs typeface="Calibri"/>
                <a:sym typeface="Calibri"/>
              </a:rPr>
              <a:t>{</a:t>
            </a:r>
            <a:r>
              <a:rPr lang="en" sz="1600" u="sng">
                <a:solidFill>
                  <a:srgbClr val="000000"/>
                </a:solidFill>
                <a:latin typeface="Calibri"/>
                <a:ea typeface="Calibri"/>
                <a:cs typeface="Calibri"/>
                <a:sym typeface="Calibri"/>
              </a:rPr>
              <a:t>Customer-Email</a:t>
            </a:r>
            <a:r>
              <a:rPr lang="en" sz="1600">
                <a:solidFill>
                  <a:srgbClr val="000000"/>
                </a:solidFill>
                <a:latin typeface="Calibri"/>
                <a:ea typeface="Calibri"/>
                <a:cs typeface="Calibri"/>
                <a:sym typeface="Calibri"/>
              </a:rPr>
              <a:t>, </a:t>
            </a:r>
            <a:r>
              <a:rPr lang="en" sz="1600" u="sng">
                <a:solidFill>
                  <a:srgbClr val="000000"/>
                </a:solidFill>
                <a:latin typeface="Calibri"/>
                <a:ea typeface="Calibri"/>
                <a:cs typeface="Calibri"/>
                <a:sym typeface="Calibri"/>
              </a:rPr>
              <a:t>Customer-Order Date/time</a:t>
            </a:r>
            <a:r>
              <a:rPr lang="en" sz="1600">
                <a:solidFill>
                  <a:srgbClr val="000000"/>
                </a:solidFill>
                <a:latin typeface="Calibri"/>
                <a:ea typeface="Calibri"/>
                <a:cs typeface="Calibri"/>
                <a:sym typeface="Calibri"/>
              </a:rPr>
              <a:t>, </a:t>
            </a:r>
            <a:r>
              <a:rPr lang="en" sz="1600" u="sng">
                <a:solidFill>
                  <a:srgbClr val="000000"/>
                </a:solidFill>
                <a:latin typeface="Calibri"/>
                <a:ea typeface="Calibri"/>
                <a:cs typeface="Calibri"/>
                <a:sym typeface="Calibri"/>
              </a:rPr>
              <a:t>Item-Name</a:t>
            </a:r>
            <a:r>
              <a:rPr lang="en" sz="1600">
                <a:solidFill>
                  <a:srgbClr val="000000"/>
                </a:solidFill>
                <a:latin typeface="Calibri"/>
                <a:ea typeface="Calibri"/>
                <a:cs typeface="Calibri"/>
                <a:sym typeface="Calibri"/>
              </a:rPr>
              <a:t>} </a:t>
            </a:r>
            <a:r>
              <a:rPr lang="en" sz="1600">
                <a:solidFill>
                  <a:schemeClr val="dk1"/>
                </a:solidFill>
                <a:latin typeface="Calibri"/>
                <a:ea typeface="Calibri"/>
                <a:cs typeface="Calibri"/>
                <a:sym typeface="Calibri"/>
              </a:rPr>
              <a:t>→ </a:t>
            </a:r>
            <a:r>
              <a:rPr lang="en" sz="1600">
                <a:solidFill>
                  <a:srgbClr val="000000"/>
                </a:solidFill>
                <a:latin typeface="Calibri"/>
                <a:ea typeface="Calibri"/>
                <a:cs typeface="Calibri"/>
                <a:sym typeface="Calibri"/>
              </a:rPr>
              <a:t> {Quantity}</a:t>
            </a:r>
          </a:p>
          <a:p>
            <a:pPr lvl="0">
              <a:spcBef>
                <a:spcPts val="0"/>
              </a:spcBef>
              <a:buNone/>
            </a:pPr>
            <a:r>
              <a:t/>
            </a:r>
            <a:endParaRPr>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id="505" name="Shape 505"/>
          <p:cNvPicPr preferRelativeResize="0"/>
          <p:nvPr/>
        </p:nvPicPr>
        <p:blipFill>
          <a:blip r:embed="rId3">
            <a:alphaModFix/>
          </a:blip>
          <a:stretch>
            <a:fillRect/>
          </a:stretch>
        </p:blipFill>
        <p:spPr>
          <a:xfrm>
            <a:off x="2323050" y="152400"/>
            <a:ext cx="4497906" cy="48387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lang="en"/>
              <a:t>Normalisation of the Plant-Detail Relation</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311700" y="105875"/>
            <a:ext cx="8520600" cy="572700"/>
          </a:xfrm>
          <a:prstGeom prst="rect">
            <a:avLst/>
          </a:prstGeom>
        </p:spPr>
        <p:txBody>
          <a:bodyPr anchorCtr="0" anchor="t" bIns="91425" lIns="91425" rIns="91425" wrap="square" tIns="91425">
            <a:noAutofit/>
          </a:bodyPr>
          <a:lstStyle/>
          <a:p>
            <a:pPr lvl="0">
              <a:spcBef>
                <a:spcPts val="0"/>
              </a:spcBef>
              <a:buNone/>
            </a:pPr>
            <a:r>
              <a:rPr lang="en"/>
              <a:t>Normalisation of Plant-Detail Relation</a:t>
            </a:r>
          </a:p>
        </p:txBody>
      </p:sp>
      <p:sp>
        <p:nvSpPr>
          <p:cNvPr id="516" name="Shape 516"/>
          <p:cNvSpPr txBox="1"/>
          <p:nvPr>
            <p:ph idx="1" type="body"/>
          </p:nvPr>
        </p:nvSpPr>
        <p:spPr>
          <a:xfrm>
            <a:off x="156250" y="594600"/>
            <a:ext cx="8857800" cy="3954300"/>
          </a:xfrm>
          <a:prstGeom prst="rect">
            <a:avLst/>
          </a:prstGeom>
        </p:spPr>
        <p:txBody>
          <a:bodyPr anchorCtr="0" anchor="ctr" bIns="91425" lIns="91425" rIns="91425" wrap="square" tIns="91425">
            <a:noAutofit/>
          </a:bodyPr>
          <a:lstStyle/>
          <a:p>
            <a:pPr lvl="0" marL="228600" rtl="0">
              <a:lnSpc>
                <a:spcPct val="192000"/>
              </a:lnSpc>
              <a:spcBef>
                <a:spcPts val="0"/>
              </a:spcBef>
              <a:spcAft>
                <a:spcPts val="0"/>
              </a:spcAft>
              <a:buNone/>
            </a:pPr>
            <a:r>
              <a:rPr lang="en">
                <a:solidFill>
                  <a:schemeClr val="dk1"/>
                </a:solidFill>
                <a:latin typeface="Calibri"/>
                <a:ea typeface="Calibri"/>
                <a:cs typeface="Calibri"/>
                <a:sym typeface="Calibri"/>
              </a:rPr>
              <a:t>{</a:t>
            </a:r>
            <a:r>
              <a:rPr lang="en">
                <a:solidFill>
                  <a:srgbClr val="0070C0"/>
                </a:solidFill>
                <a:latin typeface="Calibri"/>
                <a:ea typeface="Calibri"/>
                <a:cs typeface="Calibri"/>
                <a:sym typeface="Calibri"/>
              </a:rPr>
              <a:t>Cust</a:t>
            </a:r>
            <a:r>
              <a:rPr lang="en">
                <a:solidFill>
                  <a:srgbClr val="2E75B5"/>
                </a:solidFill>
                <a:latin typeface="Calibri"/>
                <a:ea typeface="Calibri"/>
                <a:cs typeface="Calibri"/>
                <a:sym typeface="Calibri"/>
              </a:rPr>
              <a:t>omer-Name (CustomerFirstname, Customer-Lastname), </a:t>
            </a:r>
            <a:r>
              <a:rPr lang="en" u="sng">
                <a:solidFill>
                  <a:srgbClr val="2E75B5"/>
                </a:solidFill>
                <a:latin typeface="Calibri"/>
                <a:ea typeface="Calibri"/>
                <a:cs typeface="Calibri"/>
                <a:sym typeface="Calibri"/>
              </a:rPr>
              <a:t>Customer-Email</a:t>
            </a:r>
            <a:r>
              <a:rPr lang="en">
                <a:solidFill>
                  <a:srgbClr val="2E75B5"/>
                </a:solidFill>
                <a:latin typeface="Calibri"/>
                <a:ea typeface="Calibri"/>
                <a:cs typeface="Calibri"/>
                <a:sym typeface="Calibri"/>
              </a:rPr>
              <a:t>, Customer-Address (House-No/Name, Post-Code, City, County, Country), Customer-Age, </a:t>
            </a:r>
            <a:r>
              <a:rPr lang="en" u="sng">
                <a:solidFill>
                  <a:srgbClr val="2E75B5"/>
                </a:solidFill>
                <a:latin typeface="Calibri"/>
                <a:ea typeface="Calibri"/>
                <a:cs typeface="Calibri"/>
                <a:sym typeface="Calibri"/>
              </a:rPr>
              <a:t>Customer-Order Date/time</a:t>
            </a:r>
            <a:r>
              <a:rPr lang="en">
                <a:solidFill>
                  <a:srgbClr val="2E75B5"/>
                </a:solidFill>
                <a:latin typeface="Calibri"/>
                <a:ea typeface="Calibri"/>
                <a:cs typeface="Calibri"/>
                <a:sym typeface="Calibri"/>
              </a:rPr>
              <a:t>, </a:t>
            </a:r>
            <a:r>
              <a:rPr lang="en">
                <a:solidFill>
                  <a:srgbClr val="C00000"/>
                </a:solidFill>
                <a:latin typeface="Calibri"/>
                <a:ea typeface="Calibri"/>
                <a:cs typeface="Calibri"/>
                <a:sym typeface="Calibri"/>
              </a:rPr>
              <a:t>Staff-Name (Staff-Firstname, staff-Lastname), </a:t>
            </a:r>
            <a:r>
              <a:rPr lang="en" u="sng">
                <a:solidFill>
                  <a:srgbClr val="C00000"/>
                </a:solidFill>
                <a:latin typeface="Calibri"/>
                <a:ea typeface="Calibri"/>
                <a:cs typeface="Calibri"/>
                <a:sym typeface="Calibri"/>
              </a:rPr>
              <a:t>Staff-Email</a:t>
            </a:r>
            <a:r>
              <a:rPr lang="en">
                <a:solidFill>
                  <a:srgbClr val="C00000"/>
                </a:solidFill>
                <a:latin typeface="Calibri"/>
                <a:ea typeface="Calibri"/>
                <a:cs typeface="Calibri"/>
                <a:sym typeface="Calibri"/>
              </a:rPr>
              <a:t>, {StaffQualifications}, </a:t>
            </a:r>
            <a:r>
              <a:rPr lang="en">
                <a:solidFill>
                  <a:srgbClr val="00B050"/>
                </a:solidFill>
                <a:latin typeface="Calibri"/>
                <a:ea typeface="Calibri"/>
                <a:cs typeface="Calibri"/>
                <a:sym typeface="Calibri"/>
              </a:rPr>
              <a:t>Item-Type, Item-Description, </a:t>
            </a:r>
            <a:r>
              <a:rPr lang="en" u="sng">
                <a:solidFill>
                  <a:srgbClr val="00B050"/>
                </a:solidFill>
                <a:latin typeface="Calibri"/>
                <a:ea typeface="Calibri"/>
                <a:cs typeface="Calibri"/>
                <a:sym typeface="Calibri"/>
              </a:rPr>
              <a:t>Item-Name</a:t>
            </a:r>
            <a:r>
              <a:rPr lang="en">
                <a:solidFill>
                  <a:srgbClr val="00B050"/>
                </a:solidFill>
                <a:latin typeface="Calibri"/>
                <a:ea typeface="Calibri"/>
                <a:cs typeface="Calibri"/>
                <a:sym typeface="Calibri"/>
              </a:rPr>
              <a:t>, Item-Price, Discount, Quantity, Item-Total-Price, Order-Total-Price</a:t>
            </a:r>
            <a:r>
              <a:rPr lang="en">
                <a:solidFill>
                  <a:schemeClr val="dk1"/>
                </a:solidFill>
                <a:latin typeface="Calibri"/>
                <a:ea typeface="Calibri"/>
                <a:cs typeface="Calibri"/>
                <a:sym typeface="Calibri"/>
              </a:rPr>
              <a:t>}.​</a:t>
            </a:r>
          </a:p>
          <a:p>
            <a:pPr indent="0" lvl="0" marL="0" rtl="0">
              <a:lnSpc>
                <a:spcPct val="192000"/>
              </a:lnSpc>
              <a:spcBef>
                <a:spcPts val="0"/>
              </a:spcBef>
              <a:spcAft>
                <a:spcPts val="0"/>
              </a:spcAft>
              <a:buNone/>
            </a:pPr>
            <a:r>
              <a:t/>
            </a:r>
            <a:endParaRPr sz="1200">
              <a:solidFill>
                <a:schemeClr val="dk1"/>
              </a:solidFill>
              <a:latin typeface="Calibri"/>
              <a:ea typeface="Calibri"/>
              <a:cs typeface="Calibri"/>
              <a:sym typeface="Calibri"/>
            </a:endParaRPr>
          </a:p>
          <a:p>
            <a:pPr lvl="0" marL="228600" rtl="0">
              <a:lnSpc>
                <a:spcPct val="192000"/>
              </a:lnSpc>
              <a:spcBef>
                <a:spcPts val="0"/>
              </a:spcBef>
              <a:spcAft>
                <a:spcPts val="0"/>
              </a:spcAft>
              <a:buClr>
                <a:srgbClr val="000000"/>
              </a:buClr>
              <a:buSzPct val="91666"/>
              <a:buFont typeface="Arial"/>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Shape 521"/>
          <p:cNvSpPr txBox="1"/>
          <p:nvPr>
            <p:ph type="title"/>
          </p:nvPr>
        </p:nvSpPr>
        <p:spPr>
          <a:xfrm>
            <a:off x="311700" y="105875"/>
            <a:ext cx="8520600" cy="572700"/>
          </a:xfrm>
          <a:prstGeom prst="rect">
            <a:avLst/>
          </a:prstGeom>
        </p:spPr>
        <p:txBody>
          <a:bodyPr anchorCtr="0" anchor="t" bIns="91425" lIns="91425" rIns="91425" wrap="square" tIns="91425">
            <a:noAutofit/>
          </a:bodyPr>
          <a:lstStyle/>
          <a:p>
            <a:pPr lvl="0" rtl="0">
              <a:spcBef>
                <a:spcPts val="0"/>
              </a:spcBef>
              <a:buNone/>
            </a:pPr>
            <a:r>
              <a:rPr lang="en"/>
              <a:t>Normalisation to the First Normal Form (1NF)</a:t>
            </a:r>
          </a:p>
          <a:p>
            <a:pPr lvl="0" rtl="0">
              <a:spcBef>
                <a:spcPts val="0"/>
              </a:spcBef>
              <a:buNone/>
            </a:pPr>
            <a:r>
              <a:t/>
            </a:r>
            <a:endParaRPr/>
          </a:p>
        </p:txBody>
      </p:sp>
      <p:sp>
        <p:nvSpPr>
          <p:cNvPr id="522" name="Shape 522"/>
          <p:cNvSpPr txBox="1"/>
          <p:nvPr>
            <p:ph idx="1" type="body"/>
          </p:nvPr>
        </p:nvSpPr>
        <p:spPr>
          <a:xfrm>
            <a:off x="103900" y="907175"/>
            <a:ext cx="8936100" cy="39543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t/>
            </a:r>
            <a:endParaRPr b="1"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rgbClr val="000000"/>
                </a:solidFill>
                <a:latin typeface="Calibri"/>
                <a:ea typeface="Calibri"/>
                <a:cs typeface="Calibri"/>
                <a:sym typeface="Calibri"/>
              </a:rPr>
              <a:t>{</a:t>
            </a:r>
            <a:r>
              <a:rPr lang="en" sz="1600">
                <a:solidFill>
                  <a:srgbClr val="C00000"/>
                </a:solidFill>
                <a:latin typeface="Calibri"/>
                <a:ea typeface="Calibri"/>
                <a:cs typeface="Calibri"/>
                <a:sym typeface="Calibri"/>
              </a:rPr>
              <a:t>Customer-Name</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Customer-Email</a:t>
            </a:r>
            <a:r>
              <a:rPr lang="en" sz="1600">
                <a:solidFill>
                  <a:srgbClr val="000000"/>
                </a:solidFill>
                <a:latin typeface="Calibri"/>
                <a:ea typeface="Calibri"/>
                <a:cs typeface="Calibri"/>
                <a:sym typeface="Calibri"/>
              </a:rPr>
              <a:t>, </a:t>
            </a:r>
            <a:r>
              <a:rPr lang="en" sz="1600">
                <a:solidFill>
                  <a:srgbClr val="C00000"/>
                </a:solidFill>
                <a:latin typeface="Calibri"/>
                <a:ea typeface="Calibri"/>
                <a:cs typeface="Calibri"/>
                <a:sym typeface="Calibri"/>
              </a:rPr>
              <a:t>Customer-Address</a:t>
            </a:r>
            <a:r>
              <a:rPr lang="en" sz="1600">
                <a:solidFill>
                  <a:srgbClr val="000000"/>
                </a:solidFill>
                <a:latin typeface="Calibri"/>
                <a:ea typeface="Calibri"/>
                <a:cs typeface="Calibri"/>
                <a:sym typeface="Calibri"/>
              </a:rPr>
              <a:t>, </a:t>
            </a:r>
            <a:r>
              <a:rPr lang="en" sz="1600">
                <a:solidFill>
                  <a:srgbClr val="00B050"/>
                </a:solidFill>
                <a:latin typeface="Calibri"/>
                <a:ea typeface="Calibri"/>
                <a:cs typeface="Calibri"/>
                <a:sym typeface="Calibri"/>
              </a:rPr>
              <a:t>Customer-Age</a:t>
            </a:r>
            <a:r>
              <a:rPr lang="en" sz="1600">
                <a:solidFill>
                  <a:srgbClr val="000000"/>
                </a:solidFill>
                <a:latin typeface="Calibri"/>
                <a:ea typeface="Calibri"/>
                <a:cs typeface="Calibri"/>
                <a:sym typeface="Calibri"/>
              </a:rPr>
              <a:t>, </a:t>
            </a:r>
            <a:r>
              <a:rPr lang="en" sz="1600" u="sng">
                <a:solidFill>
                  <a:srgbClr val="00B050"/>
                </a:solidFill>
                <a:latin typeface="Calibri"/>
                <a:ea typeface="Calibri"/>
                <a:cs typeface="Calibri"/>
                <a:sym typeface="Calibri"/>
              </a:rPr>
              <a:t>Customer-Order Date/time</a:t>
            </a:r>
            <a:r>
              <a:rPr lang="en" sz="1600">
                <a:solidFill>
                  <a:srgbClr val="000000"/>
                </a:solidFill>
                <a:latin typeface="Calibri"/>
                <a:ea typeface="Calibri"/>
                <a:cs typeface="Calibri"/>
                <a:sym typeface="Calibri"/>
              </a:rPr>
              <a:t>, </a:t>
            </a:r>
            <a:r>
              <a:rPr lang="en" sz="1600">
                <a:solidFill>
                  <a:srgbClr val="C00000"/>
                </a:solidFill>
                <a:latin typeface="Calibri"/>
                <a:ea typeface="Calibri"/>
                <a:cs typeface="Calibri"/>
                <a:sym typeface="Calibri"/>
              </a:rPr>
              <a:t>Staff-Name</a:t>
            </a:r>
            <a:r>
              <a:rPr lang="en" sz="1600">
                <a:solidFill>
                  <a:srgbClr val="000000"/>
                </a:solidFill>
                <a:latin typeface="Calibri"/>
                <a:ea typeface="Calibri"/>
                <a:cs typeface="Calibri"/>
                <a:sym typeface="Calibri"/>
              </a:rPr>
              <a:t>, </a:t>
            </a:r>
            <a:r>
              <a:rPr lang="en" sz="1600" u="sng">
                <a:solidFill>
                  <a:srgbClr val="00B050"/>
                </a:solidFill>
                <a:latin typeface="Calibri"/>
                <a:ea typeface="Calibri"/>
                <a:cs typeface="Calibri"/>
                <a:sym typeface="Calibri"/>
              </a:rPr>
              <a:t>Staff-Email</a:t>
            </a:r>
            <a:r>
              <a:rPr lang="en" sz="1600">
                <a:solidFill>
                  <a:srgbClr val="000000"/>
                </a:solidFill>
                <a:latin typeface="Calibri"/>
                <a:ea typeface="Calibri"/>
                <a:cs typeface="Calibri"/>
                <a:sym typeface="Calibri"/>
              </a:rPr>
              <a:t>, </a:t>
            </a:r>
            <a:r>
              <a:rPr lang="en" sz="1600">
                <a:solidFill>
                  <a:srgbClr val="FF00FF"/>
                </a:solidFill>
                <a:latin typeface="Calibri"/>
                <a:ea typeface="Calibri"/>
                <a:cs typeface="Calibri"/>
                <a:sym typeface="Calibri"/>
              </a:rPr>
              <a:t>{StaffQualifications}</a:t>
            </a:r>
            <a:r>
              <a:rPr lang="en" sz="1600">
                <a:solidFill>
                  <a:srgbClr val="000000"/>
                </a:solidFill>
                <a:latin typeface="Calibri"/>
                <a:ea typeface="Calibri"/>
                <a:cs typeface="Calibri"/>
                <a:sym typeface="Calibri"/>
              </a:rPr>
              <a:t>, </a:t>
            </a:r>
            <a:r>
              <a:rPr lang="en" sz="1600">
                <a:solidFill>
                  <a:srgbClr val="00B050"/>
                </a:solidFill>
                <a:latin typeface="Calibri"/>
                <a:ea typeface="Calibri"/>
                <a:cs typeface="Calibri"/>
                <a:sym typeface="Calibri"/>
              </a:rPr>
              <a:t>Item-Type</a:t>
            </a:r>
            <a:r>
              <a:rPr lang="en" sz="1600">
                <a:solidFill>
                  <a:srgbClr val="000000"/>
                </a:solidFill>
                <a:latin typeface="Calibri"/>
                <a:ea typeface="Calibri"/>
                <a:cs typeface="Calibri"/>
                <a:sym typeface="Calibri"/>
              </a:rPr>
              <a:t>, </a:t>
            </a:r>
            <a:r>
              <a:rPr lang="en" sz="1600">
                <a:solidFill>
                  <a:srgbClr val="00B050"/>
                </a:solidFill>
                <a:latin typeface="Calibri"/>
                <a:ea typeface="Calibri"/>
                <a:cs typeface="Calibri"/>
                <a:sym typeface="Calibri"/>
              </a:rPr>
              <a:t>Item-Description</a:t>
            </a:r>
            <a:r>
              <a:rPr lang="en" sz="1600">
                <a:solidFill>
                  <a:srgbClr val="000000"/>
                </a:solidFill>
                <a:latin typeface="Calibri"/>
                <a:ea typeface="Calibri"/>
                <a:cs typeface="Calibri"/>
                <a:sym typeface="Calibri"/>
              </a:rPr>
              <a:t>, </a:t>
            </a:r>
            <a:r>
              <a:rPr lang="en" sz="1600" u="sng">
                <a:solidFill>
                  <a:srgbClr val="00B050"/>
                </a:solidFill>
                <a:latin typeface="Calibri"/>
                <a:ea typeface="Calibri"/>
                <a:cs typeface="Calibri"/>
                <a:sym typeface="Calibri"/>
              </a:rPr>
              <a:t>Item-Name</a:t>
            </a:r>
            <a:r>
              <a:rPr lang="en" sz="1600">
                <a:solidFill>
                  <a:srgbClr val="000000"/>
                </a:solidFill>
                <a:latin typeface="Calibri"/>
                <a:ea typeface="Calibri"/>
                <a:cs typeface="Calibri"/>
                <a:sym typeface="Calibri"/>
              </a:rPr>
              <a:t>, </a:t>
            </a:r>
            <a:r>
              <a:rPr lang="en" sz="1600">
                <a:solidFill>
                  <a:srgbClr val="00B050"/>
                </a:solidFill>
                <a:latin typeface="Calibri"/>
                <a:ea typeface="Calibri"/>
                <a:cs typeface="Calibri"/>
                <a:sym typeface="Calibri"/>
              </a:rPr>
              <a:t>Item-Price</a:t>
            </a:r>
            <a:r>
              <a:rPr lang="en" sz="1600">
                <a:solidFill>
                  <a:srgbClr val="000000"/>
                </a:solidFill>
                <a:latin typeface="Calibri"/>
                <a:ea typeface="Calibri"/>
                <a:cs typeface="Calibri"/>
                <a:sym typeface="Calibri"/>
              </a:rPr>
              <a:t>, </a:t>
            </a:r>
            <a:r>
              <a:rPr lang="en" sz="1600">
                <a:solidFill>
                  <a:srgbClr val="00B050"/>
                </a:solidFill>
                <a:latin typeface="Calibri"/>
                <a:ea typeface="Calibri"/>
                <a:cs typeface="Calibri"/>
                <a:sym typeface="Calibri"/>
              </a:rPr>
              <a:t>Discount</a:t>
            </a:r>
            <a:r>
              <a:rPr lang="en" sz="1600">
                <a:solidFill>
                  <a:srgbClr val="000000"/>
                </a:solidFill>
                <a:latin typeface="Calibri"/>
                <a:ea typeface="Calibri"/>
                <a:cs typeface="Calibri"/>
                <a:sym typeface="Calibri"/>
              </a:rPr>
              <a:t>, </a:t>
            </a:r>
            <a:r>
              <a:rPr lang="en" sz="1600">
                <a:solidFill>
                  <a:srgbClr val="00B050"/>
                </a:solidFill>
                <a:latin typeface="Calibri"/>
                <a:ea typeface="Calibri"/>
                <a:cs typeface="Calibri"/>
                <a:sym typeface="Calibri"/>
              </a:rPr>
              <a:t>Quantity</a:t>
            </a:r>
            <a:r>
              <a:rPr lang="en" sz="1600">
                <a:solidFill>
                  <a:srgbClr val="000000"/>
                </a:solidFill>
                <a:latin typeface="Calibri"/>
                <a:ea typeface="Calibri"/>
                <a:cs typeface="Calibri"/>
                <a:sym typeface="Calibri"/>
              </a:rPr>
              <a:t>, </a:t>
            </a:r>
            <a:r>
              <a:rPr lang="en" sz="1600">
                <a:solidFill>
                  <a:srgbClr val="00B050"/>
                </a:solidFill>
                <a:latin typeface="Calibri"/>
                <a:ea typeface="Calibri"/>
                <a:cs typeface="Calibri"/>
                <a:sym typeface="Calibri"/>
              </a:rPr>
              <a:t>Item-Total-Price</a:t>
            </a:r>
            <a:r>
              <a:rPr lang="en" sz="1600">
                <a:solidFill>
                  <a:srgbClr val="000000"/>
                </a:solidFill>
                <a:latin typeface="Calibri"/>
                <a:ea typeface="Calibri"/>
                <a:cs typeface="Calibri"/>
                <a:sym typeface="Calibri"/>
              </a:rPr>
              <a:t>, </a:t>
            </a:r>
            <a:r>
              <a:rPr lang="en" sz="1600">
                <a:solidFill>
                  <a:srgbClr val="00B050"/>
                </a:solidFill>
                <a:latin typeface="Calibri"/>
                <a:ea typeface="Calibri"/>
                <a:cs typeface="Calibri"/>
                <a:sym typeface="Calibri"/>
              </a:rPr>
              <a:t>Order-Total-Price</a:t>
            </a:r>
            <a:r>
              <a:rPr lang="en" sz="1600">
                <a:solidFill>
                  <a:srgbClr val="000000"/>
                </a:solidFill>
                <a:latin typeface="Calibri"/>
                <a:ea typeface="Calibri"/>
                <a:cs typeface="Calibri"/>
                <a:sym typeface="Calibri"/>
              </a:rPr>
              <a:t>}.​</a:t>
            </a:r>
            <a:br>
              <a:rPr lang="en" sz="1600">
                <a:solidFill>
                  <a:schemeClr val="dk1"/>
                </a:solidFill>
                <a:latin typeface="Calibri"/>
                <a:ea typeface="Calibri"/>
                <a:cs typeface="Calibri"/>
                <a:sym typeface="Calibri"/>
              </a:rPr>
            </a:b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Problematic Attributes</a:t>
            </a:r>
          </a:p>
          <a:p>
            <a:pPr lvl="0" rtl="0">
              <a:lnSpc>
                <a:spcPct val="100000"/>
              </a:lnSpc>
              <a:spcBef>
                <a:spcPts val="0"/>
              </a:spcBef>
              <a:spcAft>
                <a:spcPts val="0"/>
              </a:spcAft>
              <a:buNone/>
            </a:pPr>
            <a:r>
              <a:rPr lang="en" sz="1600">
                <a:solidFill>
                  <a:srgbClr val="C00000"/>
                </a:solidFill>
                <a:latin typeface="Calibri"/>
                <a:ea typeface="Calibri"/>
                <a:cs typeface="Calibri"/>
                <a:sym typeface="Calibri"/>
              </a:rPr>
              <a:t>Customer-Name</a:t>
            </a:r>
          </a:p>
          <a:p>
            <a:pPr lvl="0" rtl="0">
              <a:lnSpc>
                <a:spcPct val="100000"/>
              </a:lnSpc>
              <a:spcBef>
                <a:spcPts val="0"/>
              </a:spcBef>
              <a:spcAft>
                <a:spcPts val="0"/>
              </a:spcAft>
              <a:buNone/>
            </a:pPr>
            <a:r>
              <a:rPr lang="en" sz="1600">
                <a:solidFill>
                  <a:srgbClr val="C00000"/>
                </a:solidFill>
                <a:latin typeface="Calibri"/>
                <a:ea typeface="Calibri"/>
                <a:cs typeface="Calibri"/>
                <a:sym typeface="Calibri"/>
              </a:rPr>
              <a:t>Customer-Address</a:t>
            </a:r>
          </a:p>
          <a:p>
            <a:pPr lvl="0" rtl="0">
              <a:lnSpc>
                <a:spcPct val="100000"/>
              </a:lnSpc>
              <a:spcBef>
                <a:spcPts val="0"/>
              </a:spcBef>
              <a:spcAft>
                <a:spcPts val="0"/>
              </a:spcAft>
              <a:buNone/>
            </a:pPr>
            <a:r>
              <a:rPr lang="en" sz="1600">
                <a:solidFill>
                  <a:srgbClr val="C00000"/>
                </a:solidFill>
                <a:latin typeface="Calibri"/>
                <a:ea typeface="Calibri"/>
                <a:cs typeface="Calibri"/>
                <a:sym typeface="Calibri"/>
              </a:rPr>
              <a:t>Staff-Name</a:t>
            </a:r>
          </a:p>
          <a:p>
            <a:pPr lvl="0" rtl="0">
              <a:lnSpc>
                <a:spcPct val="100000"/>
              </a:lnSpc>
              <a:spcBef>
                <a:spcPts val="0"/>
              </a:spcBef>
              <a:spcAft>
                <a:spcPts val="0"/>
              </a:spcAft>
              <a:buNone/>
            </a:pPr>
            <a:r>
              <a:rPr lang="en" sz="1600">
                <a:solidFill>
                  <a:srgbClr val="FF00FF"/>
                </a:solidFill>
                <a:latin typeface="Calibri"/>
                <a:ea typeface="Calibri"/>
                <a:cs typeface="Calibri"/>
                <a:sym typeface="Calibri"/>
              </a:rPr>
              <a:t>Staff-Qualifications</a:t>
            </a:r>
          </a:p>
          <a:p>
            <a:pPr indent="0" lvl="0" marL="0" rtl="0">
              <a:lnSpc>
                <a:spcPct val="192000"/>
              </a:lnSpc>
              <a:spcBef>
                <a:spcPts val="0"/>
              </a:spcBef>
              <a:spcAft>
                <a:spcPts val="0"/>
              </a:spcAft>
              <a:buNone/>
            </a:pPr>
            <a:r>
              <a:t/>
            </a:r>
            <a:endParaRPr sz="1200">
              <a:solidFill>
                <a:schemeClr val="dk1"/>
              </a:solidFill>
              <a:latin typeface="Calibri"/>
              <a:ea typeface="Calibri"/>
              <a:cs typeface="Calibri"/>
              <a:sym typeface="Calibri"/>
            </a:endParaRPr>
          </a:p>
          <a:p>
            <a:pPr lvl="0" marL="228600" rtl="0">
              <a:lnSpc>
                <a:spcPct val="192000"/>
              </a:lnSpc>
              <a:spcBef>
                <a:spcPts val="0"/>
              </a:spcBef>
              <a:spcAft>
                <a:spcPts val="0"/>
              </a:spcAft>
              <a:buNone/>
            </a:pPr>
            <a:r>
              <a:t/>
            </a:r>
            <a:endParaRPr sz="1200">
              <a:solidFill>
                <a:schemeClr val="dk1"/>
              </a:solidFill>
              <a:latin typeface="Calibri"/>
              <a:ea typeface="Calibri"/>
              <a:cs typeface="Calibri"/>
              <a:sym typeface="Calibri"/>
            </a:endParaRPr>
          </a:p>
        </p:txBody>
      </p:sp>
      <p:sp>
        <p:nvSpPr>
          <p:cNvPr id="523" name="Shape 523"/>
          <p:cNvSpPr txBox="1"/>
          <p:nvPr/>
        </p:nvSpPr>
        <p:spPr>
          <a:xfrm>
            <a:off x="7429500" y="3519575"/>
            <a:ext cx="1402800" cy="13419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b="1" lang="en" sz="1600" u="sng">
                <a:latin typeface="Calibri"/>
                <a:ea typeface="Calibri"/>
                <a:cs typeface="Calibri"/>
                <a:sym typeface="Calibri"/>
              </a:rPr>
              <a:t>Attribute Key</a:t>
            </a:r>
            <a:br>
              <a:rPr lang="en">
                <a:latin typeface="Calibri"/>
                <a:ea typeface="Calibri"/>
                <a:cs typeface="Calibri"/>
                <a:sym typeface="Calibri"/>
              </a:rPr>
            </a:br>
            <a:r>
              <a:rPr b="1" lang="en">
                <a:solidFill>
                  <a:srgbClr val="00B050"/>
                </a:solidFill>
                <a:latin typeface="Calibri"/>
                <a:ea typeface="Calibri"/>
                <a:cs typeface="Calibri"/>
                <a:sym typeface="Calibri"/>
              </a:rPr>
              <a:t>Simple </a:t>
            </a:r>
          </a:p>
          <a:p>
            <a:pPr lvl="0" rtl="0">
              <a:spcBef>
                <a:spcPts val="0"/>
              </a:spcBef>
              <a:buNone/>
            </a:pPr>
            <a:r>
              <a:rPr b="1" lang="en">
                <a:solidFill>
                  <a:srgbClr val="C00000"/>
                </a:solidFill>
                <a:latin typeface="Calibri"/>
                <a:ea typeface="Calibri"/>
                <a:cs typeface="Calibri"/>
                <a:sym typeface="Calibri"/>
              </a:rPr>
              <a:t>Composite</a:t>
            </a:r>
          </a:p>
          <a:p>
            <a:pPr lvl="0" rtl="0">
              <a:spcBef>
                <a:spcPts val="0"/>
              </a:spcBef>
              <a:buNone/>
            </a:pPr>
            <a:r>
              <a:rPr b="1" lang="en">
                <a:solidFill>
                  <a:srgbClr val="0070C0"/>
                </a:solidFill>
                <a:latin typeface="Calibri"/>
                <a:ea typeface="Calibri"/>
                <a:cs typeface="Calibri"/>
                <a:sym typeface="Calibri"/>
              </a:rPr>
              <a:t>Derived</a:t>
            </a:r>
          </a:p>
          <a:p>
            <a:pPr lvl="0" rtl="0">
              <a:spcBef>
                <a:spcPts val="0"/>
              </a:spcBef>
              <a:buNone/>
            </a:pPr>
            <a:r>
              <a:rPr b="1" lang="en">
                <a:solidFill>
                  <a:srgbClr val="FF00FF"/>
                </a:solidFill>
                <a:latin typeface="Calibri"/>
                <a:ea typeface="Calibri"/>
                <a:cs typeface="Calibri"/>
                <a:sym typeface="Calibri"/>
              </a:rPr>
              <a:t>Multi-valued </a:t>
            </a:r>
          </a:p>
          <a:p>
            <a:pPr lvl="0" rtl="0">
              <a:spcBef>
                <a:spcPts val="0"/>
              </a:spcBef>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type="title"/>
          </p:nvPr>
        </p:nvSpPr>
        <p:spPr>
          <a:xfrm>
            <a:off x="311700" y="105875"/>
            <a:ext cx="8520600" cy="572700"/>
          </a:xfrm>
          <a:prstGeom prst="rect">
            <a:avLst/>
          </a:prstGeom>
        </p:spPr>
        <p:txBody>
          <a:bodyPr anchorCtr="0" anchor="t" bIns="91425" lIns="91425" rIns="91425" wrap="square" tIns="91425">
            <a:noAutofit/>
          </a:bodyPr>
          <a:lstStyle/>
          <a:p>
            <a:pPr lvl="0">
              <a:spcBef>
                <a:spcPts val="0"/>
              </a:spcBef>
              <a:buClr>
                <a:schemeClr val="dk1"/>
              </a:buClr>
              <a:buSzPct val="39285"/>
              <a:buFont typeface="Arial"/>
              <a:buNone/>
            </a:pPr>
            <a:r>
              <a:rPr lang="en"/>
              <a:t>Normalisation to the First Normal Form (1NF)</a:t>
            </a:r>
          </a:p>
          <a:p>
            <a:pPr lvl="0" rtl="0">
              <a:spcBef>
                <a:spcPts val="0"/>
              </a:spcBef>
              <a:buNone/>
            </a:pPr>
            <a:r>
              <a:t/>
            </a:r>
            <a:endParaRPr/>
          </a:p>
        </p:txBody>
      </p:sp>
      <p:sp>
        <p:nvSpPr>
          <p:cNvPr id="529" name="Shape 529"/>
          <p:cNvSpPr txBox="1"/>
          <p:nvPr>
            <p:ph idx="1" type="body"/>
          </p:nvPr>
        </p:nvSpPr>
        <p:spPr>
          <a:xfrm>
            <a:off x="103900" y="907175"/>
            <a:ext cx="8936100" cy="39543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b="1" lang="en" sz="1600">
                <a:solidFill>
                  <a:schemeClr val="dk1"/>
                </a:solidFill>
                <a:latin typeface="Calibri"/>
                <a:ea typeface="Calibri"/>
                <a:cs typeface="Calibri"/>
                <a:sym typeface="Calibri"/>
              </a:rPr>
              <a:t>Functional Dependencies</a:t>
            </a:r>
          </a:p>
          <a:p>
            <a:pPr lvl="0" rtl="0">
              <a:lnSpc>
                <a:spcPct val="100000"/>
              </a:lnSpc>
              <a:spcBef>
                <a:spcPts val="0"/>
              </a:spcBef>
              <a:spcAft>
                <a:spcPts val="0"/>
              </a:spcAft>
              <a:buNone/>
            </a:pPr>
            <a:r>
              <a:t/>
            </a:r>
            <a:endParaRPr b="1" sz="16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rPr b="1" lang="en" sz="1600">
                <a:solidFill>
                  <a:schemeClr val="dk1"/>
                </a:solidFill>
                <a:latin typeface="Calibri"/>
                <a:ea typeface="Calibri"/>
                <a:cs typeface="Calibri"/>
                <a:sym typeface="Calibri"/>
              </a:rPr>
              <a:t>FD1:</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 {</a:t>
            </a:r>
            <a:r>
              <a:rPr lang="en" sz="1600">
                <a:solidFill>
                  <a:srgbClr val="C00000"/>
                </a:solidFill>
                <a:latin typeface="Calibri"/>
                <a:ea typeface="Calibri"/>
                <a:cs typeface="Calibri"/>
                <a:sym typeface="Calibri"/>
              </a:rPr>
              <a:t>Customer-Name</a:t>
            </a:r>
            <a:r>
              <a:rPr lang="en" sz="1600">
                <a:solidFill>
                  <a:schemeClr val="dk1"/>
                </a:solidFill>
                <a:latin typeface="Calibri"/>
                <a:ea typeface="Calibri"/>
                <a:cs typeface="Calibri"/>
                <a:sym typeface="Calibri"/>
              </a:rPr>
              <a:t>, </a:t>
            </a:r>
            <a:r>
              <a:rPr lang="en" sz="1600">
                <a:solidFill>
                  <a:srgbClr val="C00000"/>
                </a:solidFill>
                <a:latin typeface="Calibri"/>
                <a:ea typeface="Calibri"/>
                <a:cs typeface="Calibri"/>
                <a:sym typeface="Calibri"/>
              </a:rPr>
              <a:t>Customer-Address</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Customer-Age</a:t>
            </a:r>
            <a:r>
              <a:rPr lang="en" sz="1600">
                <a:solidFill>
                  <a:schemeClr val="dk1"/>
                </a:solidFill>
                <a:latin typeface="Calibri"/>
                <a:ea typeface="Calibri"/>
                <a:cs typeface="Calibri"/>
                <a:sym typeface="Calibri"/>
              </a:rPr>
              <a:t>}</a:t>
            </a:r>
          </a:p>
          <a:p>
            <a:pPr lvl="0" rtl="0">
              <a:lnSpc>
                <a:spcPct val="100000"/>
              </a:lnSpc>
              <a:spcBef>
                <a:spcPts val="0"/>
              </a:spcBef>
              <a:spcAft>
                <a:spcPts val="0"/>
              </a:spcAft>
              <a:buClr>
                <a:schemeClr val="dk1"/>
              </a:buClr>
              <a:buSzPct val="68750"/>
              <a:buFont typeface="Arial"/>
              <a:buNone/>
            </a:pPr>
            <a:r>
              <a:rPr b="1" lang="en" sz="1600">
                <a:solidFill>
                  <a:schemeClr val="dk1"/>
                </a:solidFill>
                <a:latin typeface="Calibri"/>
                <a:ea typeface="Calibri"/>
                <a:cs typeface="Calibri"/>
                <a:sym typeface="Calibri"/>
              </a:rPr>
              <a:t>FD2:</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Item-Name</a:t>
            </a:r>
            <a:r>
              <a:rPr lang="en" sz="1600">
                <a:solidFill>
                  <a:schemeClr val="dk1"/>
                </a:solidFill>
                <a:latin typeface="Calibri"/>
                <a:ea typeface="Calibri"/>
                <a:cs typeface="Calibri"/>
                <a:sym typeface="Calibri"/>
              </a:rPr>
              <a:t>  → {</a:t>
            </a:r>
            <a:r>
              <a:rPr lang="en" sz="1600">
                <a:solidFill>
                  <a:srgbClr val="00B050"/>
                </a:solidFill>
                <a:latin typeface="Calibri"/>
                <a:ea typeface="Calibri"/>
                <a:cs typeface="Calibri"/>
                <a:sym typeface="Calibri"/>
              </a:rPr>
              <a:t>Item-Description</a:t>
            </a:r>
            <a:r>
              <a:rPr lang="en" sz="1600">
                <a:solidFill>
                  <a:schemeClr val="dk1"/>
                </a:solidFill>
                <a:latin typeface="Calibri"/>
                <a:ea typeface="Calibri"/>
                <a:cs typeface="Calibri"/>
                <a:sym typeface="Calibri"/>
              </a:rPr>
              <a:t>,</a:t>
            </a:r>
            <a:r>
              <a:rPr lang="en" sz="1600">
                <a:solidFill>
                  <a:srgbClr val="00B050"/>
                </a:solidFill>
                <a:latin typeface="Calibri"/>
                <a:ea typeface="Calibri"/>
                <a:cs typeface="Calibri"/>
                <a:sym typeface="Calibri"/>
              </a:rPr>
              <a:t> Item-Type</a:t>
            </a:r>
            <a:r>
              <a:rPr lang="en" sz="1600">
                <a:solidFill>
                  <a:schemeClr val="dk1"/>
                </a:solidFill>
                <a:latin typeface="Calibri"/>
                <a:ea typeface="Calibri"/>
                <a:cs typeface="Calibri"/>
                <a:sym typeface="Calibri"/>
              </a:rPr>
              <a:t>,</a:t>
            </a:r>
            <a:r>
              <a:rPr lang="en" sz="1600">
                <a:solidFill>
                  <a:srgbClr val="00B050"/>
                </a:solidFill>
                <a:latin typeface="Calibri"/>
                <a:ea typeface="Calibri"/>
                <a:cs typeface="Calibri"/>
                <a:sym typeface="Calibri"/>
              </a:rPr>
              <a:t> Item-Price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Discount</a:t>
            </a:r>
            <a:r>
              <a:rPr lang="en" sz="1600">
                <a:solidFill>
                  <a:schemeClr val="dk1"/>
                </a:solidFill>
                <a:latin typeface="Calibri"/>
                <a:ea typeface="Calibri"/>
                <a:cs typeface="Calibri"/>
                <a:sym typeface="Calibri"/>
              </a:rPr>
              <a:t>}</a:t>
            </a:r>
          </a:p>
          <a:p>
            <a:pPr lvl="0" rtl="0">
              <a:lnSpc>
                <a:spcPct val="100000"/>
              </a:lnSpc>
              <a:spcBef>
                <a:spcPts val="0"/>
              </a:spcBef>
              <a:spcAft>
                <a:spcPts val="0"/>
              </a:spcAft>
              <a:buClr>
                <a:schemeClr val="dk1"/>
              </a:buClr>
              <a:buSzPct val="68750"/>
              <a:buFont typeface="Arial"/>
              <a:buNone/>
            </a:pPr>
            <a:r>
              <a:rPr b="1" lang="en" sz="1600">
                <a:solidFill>
                  <a:schemeClr val="dk1"/>
                </a:solidFill>
                <a:latin typeface="Calibri"/>
                <a:ea typeface="Calibri"/>
                <a:cs typeface="Calibri"/>
                <a:sym typeface="Calibri"/>
              </a:rPr>
              <a:t>FD3: </a:t>
            </a:r>
            <a:r>
              <a:rPr lang="en" sz="1600" u="sng">
                <a:solidFill>
                  <a:srgbClr val="00B050"/>
                </a:solidFill>
                <a:latin typeface="Calibri"/>
                <a:ea typeface="Calibri"/>
                <a:cs typeface="Calibri"/>
                <a:sym typeface="Calibri"/>
              </a:rPr>
              <a:t>Staff-Email</a:t>
            </a:r>
            <a:r>
              <a:rPr lang="en" sz="1600">
                <a:solidFill>
                  <a:schemeClr val="dk1"/>
                </a:solidFill>
                <a:latin typeface="Calibri"/>
                <a:ea typeface="Calibri"/>
                <a:cs typeface="Calibri"/>
                <a:sym typeface="Calibri"/>
              </a:rPr>
              <a:t>  → {</a:t>
            </a:r>
            <a:r>
              <a:rPr lang="en" sz="1600">
                <a:solidFill>
                  <a:srgbClr val="C00000"/>
                </a:solidFill>
                <a:latin typeface="Calibri"/>
                <a:ea typeface="Calibri"/>
                <a:cs typeface="Calibri"/>
                <a:sym typeface="Calibri"/>
              </a:rPr>
              <a:t>Staff-Name</a:t>
            </a:r>
            <a:r>
              <a:rPr lang="en" sz="1600">
                <a:solidFill>
                  <a:schemeClr val="dk1"/>
                </a:solidFill>
                <a:latin typeface="Calibri"/>
                <a:ea typeface="Calibri"/>
                <a:cs typeface="Calibri"/>
                <a:sym typeface="Calibri"/>
              </a:rPr>
              <a:t>, </a:t>
            </a:r>
            <a:r>
              <a:rPr lang="en" sz="1600">
                <a:solidFill>
                  <a:srgbClr val="FF00FF"/>
                </a:solidFill>
                <a:latin typeface="Calibri"/>
                <a:ea typeface="Calibri"/>
                <a:cs typeface="Calibri"/>
                <a:sym typeface="Calibri"/>
              </a:rPr>
              <a:t>Staff-Qualifications</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rPr b="1" lang="en" sz="1600">
                <a:solidFill>
                  <a:schemeClr val="dk1"/>
                </a:solidFill>
                <a:latin typeface="Calibri"/>
                <a:ea typeface="Calibri"/>
                <a:cs typeface="Calibri"/>
                <a:sym typeface="Calibri"/>
              </a:rPr>
              <a:t>FD4: </a:t>
            </a: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Customer-Order Date/time</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Item-Name</a:t>
            </a:r>
            <a:r>
              <a:rPr lang="en" sz="1600">
                <a:solidFill>
                  <a:schemeClr val="dk1"/>
                </a:solidFill>
                <a:latin typeface="Calibri"/>
                <a:ea typeface="Calibri"/>
                <a:cs typeface="Calibri"/>
                <a:sym typeface="Calibri"/>
              </a:rPr>
              <a:t>} →  {</a:t>
            </a:r>
            <a:r>
              <a:rPr lang="en" sz="1600">
                <a:solidFill>
                  <a:srgbClr val="00B050"/>
                </a:solidFill>
                <a:latin typeface="Calibri"/>
                <a:ea typeface="Calibri"/>
                <a:cs typeface="Calibri"/>
                <a:sym typeface="Calibri"/>
              </a:rPr>
              <a:t>Quantity</a:t>
            </a:r>
            <a:r>
              <a:rPr lang="en" sz="1600">
                <a:solidFill>
                  <a:schemeClr val="dk1"/>
                </a:solidFill>
                <a:latin typeface="Calibri"/>
                <a:ea typeface="Calibri"/>
                <a:cs typeface="Calibri"/>
                <a:sym typeface="Calibri"/>
              </a:rPr>
              <a:t>}</a:t>
            </a:r>
            <a:br>
              <a:rPr lang="en" sz="1600">
                <a:solidFill>
                  <a:schemeClr val="dk1"/>
                </a:solidFill>
                <a:latin typeface="Calibri"/>
                <a:ea typeface="Calibri"/>
                <a:cs typeface="Calibri"/>
                <a:sym typeface="Calibri"/>
              </a:rPr>
            </a:br>
          </a:p>
          <a:p>
            <a:pPr lvl="0" rtl="0">
              <a:lnSpc>
                <a:spcPct val="100000"/>
              </a:lnSpc>
              <a:spcBef>
                <a:spcPts val="0"/>
              </a:spcBef>
              <a:spcAft>
                <a:spcPts val="0"/>
              </a:spcAft>
              <a:buNone/>
            </a:pPr>
            <a:r>
              <a:rPr lang="en" sz="1600">
                <a:solidFill>
                  <a:srgbClr val="C00000"/>
                </a:solidFill>
                <a:latin typeface="Calibri"/>
                <a:ea typeface="Calibri"/>
                <a:cs typeface="Calibri"/>
                <a:sym typeface="Calibri"/>
              </a:rPr>
              <a:t>Customer-Name </a:t>
            </a:r>
            <a:r>
              <a:rPr lang="en" sz="1600">
                <a:solidFill>
                  <a:srgbClr val="000000"/>
                </a:solidFill>
                <a:latin typeface="Calibri"/>
                <a:ea typeface="Calibri"/>
                <a:cs typeface="Calibri"/>
                <a:sym typeface="Calibri"/>
              </a:rPr>
              <a:t>can be normalised using atomic attributes </a:t>
            </a:r>
          </a:p>
          <a:p>
            <a:pPr lvl="0" rtl="0">
              <a:lnSpc>
                <a:spcPct val="100000"/>
              </a:lnSpc>
              <a:spcBef>
                <a:spcPts val="0"/>
              </a:spcBef>
              <a:spcAft>
                <a:spcPts val="0"/>
              </a:spcAft>
              <a:buNone/>
            </a:pPr>
            <a:r>
              <a:rPr lang="en" sz="1600">
                <a:solidFill>
                  <a:srgbClr val="C00000"/>
                </a:solidFill>
                <a:latin typeface="Calibri"/>
                <a:ea typeface="Calibri"/>
                <a:cs typeface="Calibri"/>
                <a:sym typeface="Calibri"/>
              </a:rPr>
              <a:t>Customer-Address </a:t>
            </a:r>
            <a:r>
              <a:rPr lang="en" sz="1600">
                <a:solidFill>
                  <a:schemeClr val="dk1"/>
                </a:solidFill>
                <a:latin typeface="Calibri"/>
                <a:ea typeface="Calibri"/>
                <a:cs typeface="Calibri"/>
                <a:sym typeface="Calibri"/>
              </a:rPr>
              <a:t>can be normalised using atomic attributes </a:t>
            </a:r>
          </a:p>
          <a:p>
            <a:pPr lvl="0" rtl="0">
              <a:lnSpc>
                <a:spcPct val="100000"/>
              </a:lnSpc>
              <a:spcBef>
                <a:spcPts val="0"/>
              </a:spcBef>
              <a:spcAft>
                <a:spcPts val="0"/>
              </a:spcAft>
              <a:buNone/>
            </a:pPr>
            <a:r>
              <a:rPr lang="en" sz="1600">
                <a:solidFill>
                  <a:srgbClr val="C00000"/>
                </a:solidFill>
                <a:latin typeface="Calibri"/>
                <a:ea typeface="Calibri"/>
                <a:cs typeface="Calibri"/>
                <a:sym typeface="Calibri"/>
              </a:rPr>
              <a:t>Staff-Name </a:t>
            </a:r>
            <a:r>
              <a:rPr lang="en" sz="1600">
                <a:solidFill>
                  <a:schemeClr val="dk1"/>
                </a:solidFill>
                <a:latin typeface="Calibri"/>
                <a:ea typeface="Calibri"/>
                <a:cs typeface="Calibri"/>
                <a:sym typeface="Calibri"/>
              </a:rPr>
              <a:t>can be normalised using atomic attributes </a:t>
            </a:r>
          </a:p>
          <a:p>
            <a:pPr lvl="0" rtl="0">
              <a:lnSpc>
                <a:spcPct val="100000"/>
              </a:lnSpc>
              <a:spcBef>
                <a:spcPts val="0"/>
              </a:spcBef>
              <a:spcAft>
                <a:spcPts val="0"/>
              </a:spcAft>
              <a:buClr>
                <a:schemeClr val="dk1"/>
              </a:buClr>
              <a:buSzPct val="68750"/>
              <a:buFont typeface="Arial"/>
              <a:buNone/>
            </a:pPr>
            <a:r>
              <a:rPr lang="en" sz="1600">
                <a:solidFill>
                  <a:srgbClr val="FF00FF"/>
                </a:solidFill>
                <a:latin typeface="Calibri"/>
                <a:ea typeface="Calibri"/>
                <a:cs typeface="Calibri"/>
                <a:sym typeface="Calibri"/>
              </a:rPr>
              <a:t>Staff-Qualifications </a:t>
            </a:r>
            <a:r>
              <a:rPr lang="en" sz="1600">
                <a:solidFill>
                  <a:srgbClr val="000000"/>
                </a:solidFill>
                <a:latin typeface="Calibri"/>
                <a:ea typeface="Calibri"/>
                <a:cs typeface="Calibri"/>
                <a:sym typeface="Calibri"/>
              </a:rPr>
              <a:t>can be normalised by decomposing into a separate relation</a:t>
            </a:r>
          </a:p>
          <a:p>
            <a:pPr indent="0" lvl="0" marL="0" rtl="0">
              <a:lnSpc>
                <a:spcPct val="192000"/>
              </a:lnSpc>
              <a:spcBef>
                <a:spcPts val="0"/>
              </a:spcBef>
              <a:spcAft>
                <a:spcPts val="0"/>
              </a:spcAft>
              <a:buNone/>
            </a:pPr>
            <a:r>
              <a:t/>
            </a:r>
            <a:endParaRPr sz="1200">
              <a:solidFill>
                <a:schemeClr val="dk1"/>
              </a:solidFill>
              <a:latin typeface="Calibri"/>
              <a:ea typeface="Calibri"/>
              <a:cs typeface="Calibri"/>
              <a:sym typeface="Calibri"/>
            </a:endParaRPr>
          </a:p>
          <a:p>
            <a:pPr lvl="0" marL="228600" rtl="0">
              <a:lnSpc>
                <a:spcPct val="192000"/>
              </a:lnSpc>
              <a:spcBef>
                <a:spcPts val="0"/>
              </a:spcBef>
              <a:spcAft>
                <a:spcPts val="0"/>
              </a:spcAft>
              <a:buNone/>
            </a:pPr>
            <a:r>
              <a:t/>
            </a:r>
            <a:endParaRPr sz="1200">
              <a:solidFill>
                <a:schemeClr val="dk1"/>
              </a:solidFill>
              <a:latin typeface="Calibri"/>
              <a:ea typeface="Calibri"/>
              <a:cs typeface="Calibri"/>
              <a:sym typeface="Calibri"/>
            </a:endParaRPr>
          </a:p>
        </p:txBody>
      </p:sp>
      <p:sp>
        <p:nvSpPr>
          <p:cNvPr id="530" name="Shape 530"/>
          <p:cNvSpPr txBox="1"/>
          <p:nvPr/>
        </p:nvSpPr>
        <p:spPr>
          <a:xfrm>
            <a:off x="7429500" y="3519575"/>
            <a:ext cx="1402800" cy="13419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b="1" lang="en" sz="1600" u="sng">
                <a:latin typeface="Calibri"/>
                <a:ea typeface="Calibri"/>
                <a:cs typeface="Calibri"/>
                <a:sym typeface="Calibri"/>
              </a:rPr>
              <a:t>Attribute Key</a:t>
            </a:r>
            <a:br>
              <a:rPr lang="en">
                <a:latin typeface="Calibri"/>
                <a:ea typeface="Calibri"/>
                <a:cs typeface="Calibri"/>
                <a:sym typeface="Calibri"/>
              </a:rPr>
            </a:br>
            <a:r>
              <a:rPr b="1" lang="en">
                <a:solidFill>
                  <a:srgbClr val="00B050"/>
                </a:solidFill>
                <a:latin typeface="Calibri"/>
                <a:ea typeface="Calibri"/>
                <a:cs typeface="Calibri"/>
                <a:sym typeface="Calibri"/>
              </a:rPr>
              <a:t>Simple </a:t>
            </a:r>
          </a:p>
          <a:p>
            <a:pPr lvl="0" rtl="0">
              <a:spcBef>
                <a:spcPts val="0"/>
              </a:spcBef>
              <a:buNone/>
            </a:pPr>
            <a:r>
              <a:rPr b="1" lang="en">
                <a:solidFill>
                  <a:srgbClr val="C00000"/>
                </a:solidFill>
                <a:latin typeface="Calibri"/>
                <a:ea typeface="Calibri"/>
                <a:cs typeface="Calibri"/>
                <a:sym typeface="Calibri"/>
              </a:rPr>
              <a:t>Composite</a:t>
            </a:r>
          </a:p>
          <a:p>
            <a:pPr lvl="0" rtl="0">
              <a:spcBef>
                <a:spcPts val="0"/>
              </a:spcBef>
              <a:buNone/>
            </a:pPr>
            <a:r>
              <a:rPr b="1" lang="en">
                <a:solidFill>
                  <a:srgbClr val="0070C0"/>
                </a:solidFill>
                <a:latin typeface="Calibri"/>
                <a:ea typeface="Calibri"/>
                <a:cs typeface="Calibri"/>
                <a:sym typeface="Calibri"/>
              </a:rPr>
              <a:t>Derived</a:t>
            </a:r>
          </a:p>
          <a:p>
            <a:pPr lvl="0" rtl="0">
              <a:spcBef>
                <a:spcPts val="0"/>
              </a:spcBef>
              <a:buNone/>
            </a:pPr>
            <a:r>
              <a:rPr b="1" lang="en">
                <a:solidFill>
                  <a:srgbClr val="FF00FF"/>
                </a:solidFill>
                <a:latin typeface="Calibri"/>
                <a:ea typeface="Calibri"/>
                <a:cs typeface="Calibri"/>
                <a:sym typeface="Calibri"/>
              </a:rPr>
              <a:t>Multi-valued </a:t>
            </a:r>
          </a:p>
          <a:p>
            <a:pPr lvl="0" rt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89800"/>
            <a:ext cx="8520600" cy="572700"/>
          </a:xfrm>
          <a:prstGeom prst="rect">
            <a:avLst/>
          </a:prstGeom>
        </p:spPr>
        <p:txBody>
          <a:bodyPr anchorCtr="0" anchor="t" bIns="91425" lIns="91425" rIns="91425" wrap="square" tIns="91425">
            <a:noAutofit/>
          </a:bodyPr>
          <a:lstStyle/>
          <a:p>
            <a:pPr lvl="0">
              <a:spcBef>
                <a:spcPts val="0"/>
              </a:spcBef>
              <a:buNone/>
            </a:pPr>
            <a:r>
              <a:rPr lang="en" sz="1800"/>
              <a:t>Customer Requirements</a:t>
            </a:r>
          </a:p>
        </p:txBody>
      </p:sp>
      <p:sp>
        <p:nvSpPr>
          <p:cNvPr id="159" name="Shape 159"/>
          <p:cNvSpPr txBox="1"/>
          <p:nvPr>
            <p:ph idx="1" type="body"/>
          </p:nvPr>
        </p:nvSpPr>
        <p:spPr>
          <a:xfrm>
            <a:off x="311700" y="851175"/>
            <a:ext cx="8240400" cy="3984900"/>
          </a:xfrm>
          <a:prstGeom prst="rect">
            <a:avLst/>
          </a:prstGeom>
        </p:spPr>
        <p:txBody>
          <a:bodyPr anchorCtr="0" anchor="t" bIns="91425" lIns="91425" rIns="91425" wrap="square" tIns="91425">
            <a:noAutofit/>
          </a:bodyPr>
          <a:lstStyle/>
          <a:p>
            <a:pPr lvl="0">
              <a:spcBef>
                <a:spcPts val="0"/>
              </a:spcBef>
              <a:spcAft>
                <a:spcPts val="0"/>
              </a:spcAft>
              <a:buClr>
                <a:schemeClr val="dk1"/>
              </a:buClr>
              <a:buSzPct val="100000"/>
              <a:buFont typeface="Arial"/>
              <a:buNone/>
            </a:pPr>
            <a:r>
              <a:rPr lang="en" sz="1100">
                <a:solidFill>
                  <a:schemeClr val="dk1"/>
                </a:solidFill>
              </a:rPr>
              <a:t>Functional Requirements:</a:t>
            </a:r>
          </a:p>
          <a:p>
            <a:pPr lvl="0" rtl="0">
              <a:spcBef>
                <a:spcPts val="0"/>
              </a:spcBef>
              <a:spcAft>
                <a:spcPts val="0"/>
              </a:spcAft>
              <a:buNone/>
            </a:pPr>
            <a:r>
              <a:rPr lang="en" sz="1100">
                <a:solidFill>
                  <a:schemeClr val="dk1"/>
                </a:solidFill>
              </a:rPr>
              <a:t>1)	Place an order for a specific item​</a:t>
            </a:r>
          </a:p>
          <a:p>
            <a:pPr lvl="0" rtl="0">
              <a:lnSpc>
                <a:spcPct val="100000"/>
              </a:lnSpc>
              <a:spcBef>
                <a:spcPts val="0"/>
              </a:spcBef>
              <a:spcAft>
                <a:spcPts val="0"/>
              </a:spcAft>
              <a:buNone/>
            </a:pPr>
            <a:r>
              <a:rPr lang="en" sz="1100">
                <a:solidFill>
                  <a:schemeClr val="dk1"/>
                </a:solidFill>
              </a:rPr>
              <a:t>2)	Have their information stored securely​</a:t>
            </a:r>
          </a:p>
          <a:p>
            <a:pPr lvl="0" rtl="0">
              <a:lnSpc>
                <a:spcPct val="100000"/>
              </a:lnSpc>
              <a:spcBef>
                <a:spcPts val="0"/>
              </a:spcBef>
              <a:spcAft>
                <a:spcPts val="0"/>
              </a:spcAft>
              <a:buNone/>
            </a:pPr>
            <a:r>
              <a:rPr lang="en" sz="1100">
                <a:solidFill>
                  <a:schemeClr val="dk1"/>
                </a:solidFill>
              </a:rPr>
              <a:t>3)	Have the correct items shipped on time​</a:t>
            </a:r>
          </a:p>
          <a:p>
            <a:pPr lvl="0" rtl="0">
              <a:lnSpc>
                <a:spcPct val="100000"/>
              </a:lnSpc>
              <a:spcBef>
                <a:spcPts val="0"/>
              </a:spcBef>
              <a:spcAft>
                <a:spcPts val="0"/>
              </a:spcAft>
              <a:buNone/>
            </a:pPr>
            <a:r>
              <a:rPr lang="en" sz="1100">
                <a:solidFill>
                  <a:schemeClr val="dk1"/>
                </a:solidFill>
              </a:rPr>
              <a:t>4)	Receive an invoice for their purchase ​</a:t>
            </a:r>
          </a:p>
          <a:p>
            <a:pPr lvl="0" rtl="0">
              <a:lnSpc>
                <a:spcPct val="100000"/>
              </a:lnSpc>
              <a:spcBef>
                <a:spcPts val="0"/>
              </a:spcBef>
              <a:spcAft>
                <a:spcPts val="0"/>
              </a:spcAft>
              <a:buNone/>
            </a:pPr>
            <a:r>
              <a:rPr lang="en" sz="1100">
                <a:solidFill>
                  <a:schemeClr val="dk1"/>
                </a:solidFill>
              </a:rPr>
              <a:t>5)	Receive plant care instructions with the order</a:t>
            </a:r>
          </a:p>
          <a:p>
            <a:pPr lvl="0" rtl="0">
              <a:lnSpc>
                <a:spcPct val="100000"/>
              </a:lnSpc>
              <a:spcBef>
                <a:spcPts val="0"/>
              </a:spcBef>
              <a:spcAft>
                <a:spcPts val="0"/>
              </a:spcAft>
              <a:buNone/>
            </a:pPr>
            <a:r>
              <a:t/>
            </a:r>
            <a:endParaRPr sz="1100">
              <a:solidFill>
                <a:schemeClr val="dk1"/>
              </a:solidFill>
            </a:endParaRPr>
          </a:p>
          <a:p>
            <a:pPr lvl="0" rtl="0">
              <a:lnSpc>
                <a:spcPct val="100000"/>
              </a:lnSpc>
              <a:spcBef>
                <a:spcPts val="0"/>
              </a:spcBef>
              <a:spcAft>
                <a:spcPts val="0"/>
              </a:spcAft>
              <a:buNone/>
            </a:pPr>
            <a:r>
              <a:t/>
            </a:r>
            <a:endParaRPr sz="1100">
              <a:solidFill>
                <a:schemeClr val="dk1"/>
              </a:solidFill>
            </a:endParaRPr>
          </a:p>
          <a:p>
            <a:pPr lvl="0" rtl="0">
              <a:lnSpc>
                <a:spcPct val="100000"/>
              </a:lnSpc>
              <a:spcBef>
                <a:spcPts val="0"/>
              </a:spcBef>
              <a:spcAft>
                <a:spcPts val="0"/>
              </a:spcAft>
              <a:buNone/>
            </a:pPr>
            <a:r>
              <a:t/>
            </a:r>
            <a:endParaRPr sz="11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Shape 535"/>
          <p:cNvSpPr txBox="1"/>
          <p:nvPr>
            <p:ph type="title"/>
          </p:nvPr>
        </p:nvSpPr>
        <p:spPr>
          <a:xfrm>
            <a:off x="311700" y="105875"/>
            <a:ext cx="8520600" cy="572700"/>
          </a:xfrm>
          <a:prstGeom prst="rect">
            <a:avLst/>
          </a:prstGeom>
        </p:spPr>
        <p:txBody>
          <a:bodyPr anchorCtr="0" anchor="t" bIns="91425" lIns="91425" rIns="91425" wrap="square" tIns="91425">
            <a:noAutofit/>
          </a:bodyPr>
          <a:lstStyle/>
          <a:p>
            <a:pPr lvl="0" rtl="0">
              <a:spcBef>
                <a:spcPts val="0"/>
              </a:spcBef>
              <a:buNone/>
            </a:pPr>
            <a:r>
              <a:rPr lang="en"/>
              <a:t>Normalisation to the First Normal Form (1NF)</a:t>
            </a:r>
          </a:p>
          <a:p>
            <a:pPr lvl="0" rtl="0">
              <a:spcBef>
                <a:spcPts val="0"/>
              </a:spcBef>
              <a:buNone/>
            </a:pPr>
            <a:r>
              <a:t/>
            </a:r>
            <a:endParaRPr/>
          </a:p>
        </p:txBody>
      </p:sp>
      <p:sp>
        <p:nvSpPr>
          <p:cNvPr id="536" name="Shape 536"/>
          <p:cNvSpPr txBox="1"/>
          <p:nvPr>
            <p:ph idx="1" type="body"/>
          </p:nvPr>
        </p:nvSpPr>
        <p:spPr>
          <a:xfrm>
            <a:off x="103900" y="526175"/>
            <a:ext cx="8936100" cy="46173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600">
                <a:solidFill>
                  <a:schemeClr val="dk1"/>
                </a:solidFill>
                <a:latin typeface="Calibri"/>
                <a:ea typeface="Calibri"/>
                <a:cs typeface="Calibri"/>
                <a:sym typeface="Calibri"/>
              </a:rPr>
              <a:t>Customer-Name has been decomposed into two atomic attributes (Customer-FirstName and Customer-LastName)</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Customer-Address has been decomposed into five atomic attributes </a:t>
            </a:r>
            <a:r>
              <a:rPr lang="en" sz="1600">
                <a:solidFill>
                  <a:srgbClr val="000000"/>
                </a:solidFill>
                <a:latin typeface="Calibri"/>
                <a:ea typeface="Calibri"/>
                <a:cs typeface="Calibri"/>
                <a:sym typeface="Calibri"/>
              </a:rPr>
              <a:t>(House-No/Name, Post-Code, City, County and Country)</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b="1" lang="en" sz="1600">
                <a:solidFill>
                  <a:srgbClr val="00B050"/>
                </a:solidFill>
                <a:latin typeface="Calibri"/>
                <a:ea typeface="Calibri"/>
                <a:cs typeface="Calibri"/>
                <a:sym typeface="Calibri"/>
              </a:rPr>
              <a:t>CustomerFirstname</a:t>
            </a:r>
            <a:r>
              <a:rPr lang="en" sz="1600">
                <a:solidFill>
                  <a:schemeClr val="dk1"/>
                </a:solidFill>
                <a:latin typeface="Calibri"/>
                <a:ea typeface="Calibri"/>
                <a:cs typeface="Calibri"/>
                <a:sym typeface="Calibri"/>
              </a:rPr>
              <a:t>, </a:t>
            </a:r>
            <a:r>
              <a:rPr b="1" lang="en" sz="1600">
                <a:solidFill>
                  <a:srgbClr val="00B050"/>
                </a:solidFill>
                <a:latin typeface="Calibri"/>
                <a:ea typeface="Calibri"/>
                <a:cs typeface="Calibri"/>
                <a:sym typeface="Calibri"/>
              </a:rPr>
              <a:t>Customer-Lastname</a:t>
            </a:r>
            <a:r>
              <a:rPr lang="en" sz="1600">
                <a:solidFill>
                  <a:schemeClr val="dk1"/>
                </a:solidFill>
                <a:latin typeface="Calibri"/>
                <a:ea typeface="Calibri"/>
                <a:cs typeface="Calibri"/>
                <a:sym typeface="Calibri"/>
              </a:rPr>
              <a:t>, </a:t>
            </a:r>
            <a:r>
              <a:rPr b="1" lang="en" sz="1600">
                <a:solidFill>
                  <a:srgbClr val="00B050"/>
                </a:solidFill>
                <a:latin typeface="Calibri"/>
                <a:ea typeface="Calibri"/>
                <a:cs typeface="Calibri"/>
                <a:sym typeface="Calibri"/>
              </a:rPr>
              <a:t>House-No/Name</a:t>
            </a:r>
            <a:r>
              <a:rPr lang="en" sz="1600">
                <a:solidFill>
                  <a:schemeClr val="dk1"/>
                </a:solidFill>
                <a:latin typeface="Calibri"/>
                <a:ea typeface="Calibri"/>
                <a:cs typeface="Calibri"/>
                <a:sym typeface="Calibri"/>
              </a:rPr>
              <a:t>, </a:t>
            </a:r>
            <a:r>
              <a:rPr b="1" lang="en" sz="1600">
                <a:solidFill>
                  <a:srgbClr val="00B050"/>
                </a:solidFill>
                <a:latin typeface="Calibri"/>
                <a:ea typeface="Calibri"/>
                <a:cs typeface="Calibri"/>
                <a:sym typeface="Calibri"/>
              </a:rPr>
              <a:t>Post-Code</a:t>
            </a:r>
            <a:r>
              <a:rPr lang="en" sz="1600">
                <a:solidFill>
                  <a:schemeClr val="dk1"/>
                </a:solidFill>
                <a:latin typeface="Calibri"/>
                <a:ea typeface="Calibri"/>
                <a:cs typeface="Calibri"/>
                <a:sym typeface="Calibri"/>
              </a:rPr>
              <a:t>, </a:t>
            </a:r>
            <a:r>
              <a:rPr b="1" lang="en" sz="1600">
                <a:solidFill>
                  <a:srgbClr val="00B050"/>
                </a:solidFill>
                <a:latin typeface="Calibri"/>
                <a:ea typeface="Calibri"/>
                <a:cs typeface="Calibri"/>
                <a:sym typeface="Calibri"/>
              </a:rPr>
              <a:t>City</a:t>
            </a:r>
            <a:r>
              <a:rPr lang="en" sz="1600">
                <a:solidFill>
                  <a:schemeClr val="dk1"/>
                </a:solidFill>
                <a:latin typeface="Calibri"/>
                <a:ea typeface="Calibri"/>
                <a:cs typeface="Calibri"/>
                <a:sym typeface="Calibri"/>
              </a:rPr>
              <a:t>, </a:t>
            </a:r>
            <a:r>
              <a:rPr b="1" lang="en" sz="1600">
                <a:solidFill>
                  <a:srgbClr val="00B050"/>
                </a:solidFill>
                <a:latin typeface="Calibri"/>
                <a:ea typeface="Calibri"/>
                <a:cs typeface="Calibri"/>
                <a:sym typeface="Calibri"/>
              </a:rPr>
              <a:t>County</a:t>
            </a:r>
            <a:r>
              <a:rPr lang="en" sz="1600">
                <a:solidFill>
                  <a:schemeClr val="dk1"/>
                </a:solidFill>
                <a:latin typeface="Calibri"/>
                <a:ea typeface="Calibri"/>
                <a:cs typeface="Calibri"/>
                <a:sym typeface="Calibri"/>
              </a:rPr>
              <a:t>, </a:t>
            </a:r>
            <a:r>
              <a:rPr b="1" lang="en" sz="1600">
                <a:solidFill>
                  <a:srgbClr val="00B050"/>
                </a:solidFill>
                <a:latin typeface="Calibri"/>
                <a:ea typeface="Calibri"/>
                <a:cs typeface="Calibri"/>
                <a:sym typeface="Calibri"/>
              </a:rPr>
              <a:t>Country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Customer-Age</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Customer-Order Date/time, </a:t>
            </a:r>
            <a:r>
              <a:rPr lang="en" sz="1600">
                <a:solidFill>
                  <a:srgbClr val="00B050"/>
                </a:solidFill>
                <a:latin typeface="Calibri"/>
                <a:ea typeface="Calibri"/>
                <a:cs typeface="Calibri"/>
                <a:sym typeface="Calibri"/>
              </a:rPr>
              <a:t>Item-Type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Item-Description</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Item-Name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Item-Price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Discount</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Quantity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Item-Total-Price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Order-Total-Price</a:t>
            </a:r>
            <a:r>
              <a:rPr lang="en" sz="1600">
                <a:solidFill>
                  <a:schemeClr val="dk1"/>
                </a:solidFill>
                <a:latin typeface="Calibri"/>
                <a:ea typeface="Calibri"/>
                <a:cs typeface="Calibri"/>
                <a:sym typeface="Calibri"/>
              </a:rPr>
              <a:t>}.​</a:t>
            </a:r>
          </a:p>
          <a:p>
            <a:pPr lvl="0" rtl="0">
              <a:lnSpc>
                <a:spcPct val="100000"/>
              </a:lnSpc>
              <a:spcBef>
                <a:spcPts val="0"/>
              </a:spcBef>
              <a:spcAft>
                <a:spcPts val="0"/>
              </a:spcAft>
              <a:buClr>
                <a:schemeClr val="dk1"/>
              </a:buClr>
              <a:buSzPct val="68750"/>
              <a:buFont typeface="Arial"/>
              <a:buNone/>
            </a:pPr>
            <a:br>
              <a:rPr lang="en" sz="1600">
                <a:solidFill>
                  <a:schemeClr val="dk1"/>
                </a:solidFill>
                <a:latin typeface="Calibri"/>
                <a:ea typeface="Calibri"/>
                <a:cs typeface="Calibri"/>
                <a:sym typeface="Calibri"/>
              </a:rPr>
            </a:br>
            <a:r>
              <a:rPr lang="en" sz="1600">
                <a:solidFill>
                  <a:schemeClr val="dk1"/>
                </a:solidFill>
                <a:latin typeface="Calibri"/>
                <a:ea typeface="Calibri"/>
                <a:cs typeface="Calibri"/>
                <a:sym typeface="Calibri"/>
              </a:rPr>
              <a:t>Staff-Name has been decomposed into two atomic attributes (Staff-Firstname and Staff-Lastname)</a:t>
            </a:r>
            <a:br>
              <a:rPr lang="en" sz="1600">
                <a:solidFill>
                  <a:schemeClr val="dk1"/>
                </a:solidFill>
                <a:latin typeface="Calibri"/>
                <a:ea typeface="Calibri"/>
                <a:cs typeface="Calibri"/>
                <a:sym typeface="Calibri"/>
              </a:rPr>
            </a:b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Staff-Email</a:t>
            </a:r>
            <a:r>
              <a:rPr lang="en" sz="1600">
                <a:solidFill>
                  <a:schemeClr val="dk1"/>
                </a:solidFill>
                <a:latin typeface="Calibri"/>
                <a:ea typeface="Calibri"/>
                <a:cs typeface="Calibri"/>
                <a:sym typeface="Calibri"/>
              </a:rPr>
              <a:t>,</a:t>
            </a:r>
            <a:r>
              <a:rPr b="1" lang="en" sz="1600">
                <a:solidFill>
                  <a:srgbClr val="00B050"/>
                </a:solidFill>
                <a:latin typeface="Calibri"/>
                <a:ea typeface="Calibri"/>
                <a:cs typeface="Calibri"/>
                <a:sym typeface="Calibri"/>
              </a:rPr>
              <a:t> Staff-Firstname</a:t>
            </a:r>
            <a:r>
              <a:rPr lang="en" sz="1600">
                <a:solidFill>
                  <a:schemeClr val="dk1"/>
                </a:solidFill>
                <a:latin typeface="Calibri"/>
                <a:ea typeface="Calibri"/>
                <a:cs typeface="Calibri"/>
                <a:sym typeface="Calibri"/>
              </a:rPr>
              <a:t>, </a:t>
            </a:r>
            <a:r>
              <a:rPr b="1" lang="en" sz="1600">
                <a:solidFill>
                  <a:srgbClr val="00B050"/>
                </a:solidFill>
                <a:latin typeface="Calibri"/>
                <a:ea typeface="Calibri"/>
                <a:cs typeface="Calibri"/>
                <a:sym typeface="Calibri"/>
              </a:rPr>
              <a:t>Staff-Lastname</a:t>
            </a:r>
            <a:r>
              <a:rPr lang="en" sz="1600">
                <a:solidFill>
                  <a:schemeClr val="dk1"/>
                </a:solidFill>
                <a:latin typeface="Calibri"/>
                <a:ea typeface="Calibri"/>
                <a:cs typeface="Calibri"/>
                <a:sym typeface="Calibri"/>
              </a:rPr>
              <a:t>}</a:t>
            </a:r>
          </a:p>
          <a:p>
            <a:pPr lvl="0" rtl="0">
              <a:lnSpc>
                <a:spcPct val="100000"/>
              </a:lnSpc>
              <a:spcBef>
                <a:spcPts val="0"/>
              </a:spcBef>
              <a:spcAft>
                <a:spcPts val="0"/>
              </a:spcAft>
              <a:buClr>
                <a:schemeClr val="dk1"/>
              </a:buClr>
              <a:buSzPct val="68750"/>
              <a:buFont typeface="Arial"/>
              <a:buNone/>
            </a:pPr>
            <a:br>
              <a:rPr lang="en" sz="1600">
                <a:solidFill>
                  <a:schemeClr val="dk1"/>
                </a:solidFill>
                <a:latin typeface="Calibri"/>
                <a:ea typeface="Calibri"/>
                <a:cs typeface="Calibri"/>
                <a:sym typeface="Calibri"/>
              </a:rPr>
            </a:br>
            <a:r>
              <a:rPr lang="en" sz="1600">
                <a:solidFill>
                  <a:schemeClr val="dk1"/>
                </a:solidFill>
                <a:latin typeface="Calibri"/>
                <a:ea typeface="Calibri"/>
                <a:cs typeface="Calibri"/>
                <a:sym typeface="Calibri"/>
              </a:rPr>
              <a:t>A separate relation has been created in order to deal with the problematic </a:t>
            </a:r>
            <a:r>
              <a:rPr lang="en" sz="1600">
                <a:solidFill>
                  <a:srgbClr val="FF00FF"/>
                </a:solidFill>
                <a:latin typeface="Calibri"/>
                <a:ea typeface="Calibri"/>
                <a:cs typeface="Calibri"/>
                <a:sym typeface="Calibri"/>
              </a:rPr>
              <a:t>StaffQualifications</a:t>
            </a:r>
            <a:r>
              <a:rPr lang="en" sz="1600">
                <a:solidFill>
                  <a:schemeClr val="dk1"/>
                </a:solidFill>
                <a:latin typeface="Calibri"/>
                <a:ea typeface="Calibri"/>
                <a:cs typeface="Calibri"/>
                <a:sym typeface="Calibri"/>
              </a:rPr>
              <a:t> multi-valued attribute</a:t>
            </a:r>
          </a:p>
          <a:p>
            <a:pPr lvl="0" rtl="0">
              <a:lnSpc>
                <a:spcPct val="100000"/>
              </a:lnSpc>
              <a:spcBef>
                <a:spcPts val="0"/>
              </a:spcBef>
              <a:spcAft>
                <a:spcPts val="0"/>
              </a:spcAft>
              <a:buNone/>
            </a:pPr>
            <a:br>
              <a:rPr lang="en" sz="1600">
                <a:solidFill>
                  <a:schemeClr val="dk1"/>
                </a:solidFill>
                <a:latin typeface="Calibri"/>
                <a:ea typeface="Calibri"/>
                <a:cs typeface="Calibri"/>
                <a:sym typeface="Calibri"/>
              </a:rPr>
            </a:b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Staff-Email</a:t>
            </a:r>
            <a:r>
              <a:rPr lang="en" sz="1600">
                <a:solidFill>
                  <a:schemeClr val="dk1"/>
                </a:solidFill>
                <a:latin typeface="Calibri"/>
                <a:ea typeface="Calibri"/>
                <a:cs typeface="Calibri"/>
                <a:sym typeface="Calibri"/>
              </a:rPr>
              <a:t>, </a:t>
            </a:r>
            <a:r>
              <a:rPr b="1" lang="en" sz="1600">
                <a:solidFill>
                  <a:srgbClr val="00B050"/>
                </a:solidFill>
                <a:latin typeface="Calibri"/>
                <a:ea typeface="Calibri"/>
                <a:cs typeface="Calibri"/>
                <a:sym typeface="Calibri"/>
              </a:rPr>
              <a:t>StaffQualifications</a:t>
            </a:r>
            <a:r>
              <a:rPr lang="en" sz="1600">
                <a:solidFill>
                  <a:schemeClr val="dk1"/>
                </a:solidFill>
                <a:latin typeface="Calibri"/>
                <a:ea typeface="Calibri"/>
                <a:cs typeface="Calibri"/>
                <a:sym typeface="Calibri"/>
              </a:rPr>
              <a:t>}</a:t>
            </a:r>
          </a:p>
          <a:p>
            <a:pPr lvl="0" marL="228600" rtl="0">
              <a:lnSpc>
                <a:spcPct val="192000"/>
              </a:lnSpc>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txBox="1"/>
          <p:nvPr>
            <p:ph type="title"/>
          </p:nvPr>
        </p:nvSpPr>
        <p:spPr>
          <a:xfrm>
            <a:off x="311700" y="105875"/>
            <a:ext cx="8520600" cy="572700"/>
          </a:xfrm>
          <a:prstGeom prst="rect">
            <a:avLst/>
          </a:prstGeom>
        </p:spPr>
        <p:txBody>
          <a:bodyPr anchorCtr="0" anchor="t" bIns="91425" lIns="91425" rIns="91425" wrap="square" tIns="91425">
            <a:noAutofit/>
          </a:bodyPr>
          <a:lstStyle/>
          <a:p>
            <a:pPr lvl="0" rtl="0">
              <a:spcBef>
                <a:spcPts val="0"/>
              </a:spcBef>
              <a:buNone/>
            </a:pPr>
            <a:r>
              <a:rPr lang="en"/>
              <a:t>Normalisation to the Second Normal Form (2NF)</a:t>
            </a:r>
          </a:p>
          <a:p>
            <a:pPr lvl="0" rtl="0">
              <a:spcBef>
                <a:spcPts val="0"/>
              </a:spcBef>
              <a:buNone/>
            </a:pPr>
            <a:r>
              <a:t/>
            </a:r>
            <a:endParaRPr/>
          </a:p>
        </p:txBody>
      </p:sp>
      <p:sp>
        <p:nvSpPr>
          <p:cNvPr id="542" name="Shape 542"/>
          <p:cNvSpPr txBox="1"/>
          <p:nvPr>
            <p:ph idx="1" type="body"/>
          </p:nvPr>
        </p:nvSpPr>
        <p:spPr>
          <a:xfrm>
            <a:off x="103900" y="449975"/>
            <a:ext cx="8936100" cy="39543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600">
                <a:solidFill>
                  <a:schemeClr val="dk1"/>
                </a:solidFill>
                <a:latin typeface="Calibri"/>
                <a:ea typeface="Calibri"/>
                <a:cs typeface="Calibri"/>
                <a:sym typeface="Calibri"/>
              </a:rPr>
              <a:t>Customer</a:t>
            </a: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CustomerFirstname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Customer-Lastname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House-No/Name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Post-Code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City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Country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Customer-Age</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Staff</a:t>
            </a:r>
            <a:br>
              <a:rPr lang="en" sz="1600">
                <a:solidFill>
                  <a:schemeClr val="dk1"/>
                </a:solidFill>
                <a:latin typeface="Calibri"/>
                <a:ea typeface="Calibri"/>
                <a:cs typeface="Calibri"/>
                <a:sym typeface="Calibri"/>
              </a:rPr>
            </a:br>
            <a:r>
              <a:rPr lang="en" sz="1600">
                <a:solidFill>
                  <a:srgbClr val="000000"/>
                </a:solidFill>
                <a:latin typeface="Calibri"/>
                <a:ea typeface="Calibri"/>
                <a:cs typeface="Calibri"/>
                <a:sym typeface="Calibri"/>
              </a:rPr>
              <a:t>{</a:t>
            </a:r>
            <a:r>
              <a:rPr lang="en" sz="1600" u="sng">
                <a:solidFill>
                  <a:srgbClr val="00B050"/>
                </a:solidFill>
                <a:latin typeface="Calibri"/>
                <a:ea typeface="Calibri"/>
                <a:cs typeface="Calibri"/>
                <a:sym typeface="Calibri"/>
              </a:rPr>
              <a:t>Staff-Email</a:t>
            </a:r>
            <a:r>
              <a:rPr lang="en" sz="1600">
                <a:solidFill>
                  <a:schemeClr val="dk1"/>
                </a:solidFill>
                <a:latin typeface="Calibri"/>
                <a:ea typeface="Calibri"/>
                <a:cs typeface="Calibri"/>
                <a:sym typeface="Calibri"/>
              </a:rPr>
              <a:t>,</a:t>
            </a:r>
            <a:r>
              <a:rPr lang="en" sz="1600">
                <a:solidFill>
                  <a:srgbClr val="00B050"/>
                </a:solidFill>
                <a:latin typeface="Calibri"/>
                <a:ea typeface="Calibri"/>
                <a:cs typeface="Calibri"/>
                <a:sym typeface="Calibri"/>
              </a:rPr>
              <a:t> Staff-Firstname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Staff-Lastname</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Staff Qualifications</a:t>
            </a: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Staff-Email</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StaffQualifications</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Order</a:t>
            </a: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Customer-Order Date/time</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Item-Name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Quantity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Item-Total-Price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Order-Total-Price</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Item</a:t>
            </a:r>
            <a:br>
              <a:rPr lang="en" sz="1600">
                <a:solidFill>
                  <a:schemeClr val="dk1"/>
                </a:solidFill>
                <a:latin typeface="Calibri"/>
                <a:ea typeface="Calibri"/>
                <a:cs typeface="Calibri"/>
                <a:sym typeface="Calibri"/>
              </a:rPr>
            </a:b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Item-Name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Item-Type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Item-Description</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Item-Price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Discount</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t/>
            </a:r>
            <a:endParaRPr sz="1600" u="sng">
              <a:solidFill>
                <a:srgbClr val="00B050"/>
              </a:solidFill>
              <a:latin typeface="Calibri"/>
              <a:ea typeface="Calibri"/>
              <a:cs typeface="Calibri"/>
              <a:sym typeface="Calibri"/>
            </a:endParaRPr>
          </a:p>
          <a:p>
            <a:pPr lvl="0" rtl="0" algn="ctr">
              <a:lnSpc>
                <a:spcPct val="100000"/>
              </a:lnSpc>
              <a:spcBef>
                <a:spcPts val="0"/>
              </a:spcBef>
              <a:spcAft>
                <a:spcPts val="0"/>
              </a:spcAft>
              <a:buNone/>
            </a:pPr>
            <a:r>
              <a:t/>
            </a:r>
            <a:endParaRPr b="1" sz="12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t/>
            </a:r>
            <a:endParaRPr sz="1600">
              <a:solidFill>
                <a:schemeClr val="dk1"/>
              </a:solidFill>
              <a:latin typeface="Calibri"/>
              <a:ea typeface="Calibri"/>
              <a:cs typeface="Calibri"/>
              <a:sym typeface="Calibri"/>
            </a:endParaRPr>
          </a:p>
          <a:p>
            <a:pPr lvl="0" marL="228600" rtl="0">
              <a:lnSpc>
                <a:spcPct val="192000"/>
              </a:lnSpc>
              <a:spcBef>
                <a:spcPts val="0"/>
              </a:spcBef>
              <a:spcAft>
                <a:spcPts val="0"/>
              </a:spcAft>
              <a:buNone/>
            </a:pPr>
            <a:r>
              <a:t/>
            </a:r>
            <a:endParaRPr sz="1200">
              <a:solidFill>
                <a:schemeClr val="dk1"/>
              </a:solidFill>
              <a:latin typeface="Calibri"/>
              <a:ea typeface="Calibri"/>
              <a:cs typeface="Calibri"/>
              <a:sym typeface="Calibri"/>
            </a:endParaRPr>
          </a:p>
        </p:txBody>
      </p:sp>
      <p:sp>
        <p:nvSpPr>
          <p:cNvPr id="543" name="Shape 543"/>
          <p:cNvSpPr txBox="1"/>
          <p:nvPr/>
        </p:nvSpPr>
        <p:spPr>
          <a:xfrm>
            <a:off x="3996900" y="4143300"/>
            <a:ext cx="5299500" cy="1000200"/>
          </a:xfrm>
          <a:prstGeom prst="rect">
            <a:avLst/>
          </a:prstGeom>
          <a:noFill/>
          <a:ln>
            <a:noFill/>
          </a:ln>
        </p:spPr>
        <p:txBody>
          <a:bodyPr anchorCtr="0" anchor="t" bIns="91425" lIns="91425" rIns="91425" wrap="square" tIns="91425">
            <a:noAutofit/>
          </a:bodyPr>
          <a:lstStyle/>
          <a:p>
            <a:pPr lvl="0" rtl="0" algn="ctr">
              <a:spcBef>
                <a:spcPts val="0"/>
              </a:spcBef>
              <a:buNone/>
            </a:pPr>
            <a:r>
              <a:rPr b="1" lang="en" sz="1600">
                <a:solidFill>
                  <a:schemeClr val="dk1"/>
                </a:solidFill>
                <a:latin typeface="Calibri"/>
                <a:ea typeface="Calibri"/>
                <a:cs typeface="Calibri"/>
                <a:sym typeface="Calibri"/>
              </a:rPr>
              <a:t>“</a:t>
            </a:r>
            <a:r>
              <a:rPr b="1" lang="en" sz="1200">
                <a:solidFill>
                  <a:schemeClr val="dk1"/>
                </a:solidFill>
                <a:latin typeface="Calibri"/>
                <a:ea typeface="Calibri"/>
                <a:cs typeface="Calibri"/>
                <a:sym typeface="Calibri"/>
              </a:rPr>
              <a:t>FD1:</a:t>
            </a:r>
            <a:r>
              <a:rPr lang="en" sz="1200">
                <a:solidFill>
                  <a:schemeClr val="dk1"/>
                </a:solidFill>
                <a:latin typeface="Calibri"/>
                <a:ea typeface="Calibri"/>
                <a:cs typeface="Calibri"/>
                <a:sym typeface="Calibri"/>
              </a:rPr>
              <a:t> </a:t>
            </a:r>
            <a:r>
              <a:rPr lang="en" sz="1200" u="sng">
                <a:solidFill>
                  <a:srgbClr val="00B050"/>
                </a:solidFill>
                <a:latin typeface="Calibri"/>
                <a:ea typeface="Calibri"/>
                <a:cs typeface="Calibri"/>
                <a:sym typeface="Calibri"/>
              </a:rPr>
              <a:t>Customer-Email</a:t>
            </a:r>
            <a:r>
              <a:rPr lang="en" sz="1200">
                <a:solidFill>
                  <a:schemeClr val="dk1"/>
                </a:solidFill>
                <a:latin typeface="Calibri"/>
                <a:ea typeface="Calibri"/>
                <a:cs typeface="Calibri"/>
                <a:sym typeface="Calibri"/>
              </a:rPr>
              <a:t>  → {</a:t>
            </a:r>
            <a:r>
              <a:rPr lang="en" sz="1200">
                <a:solidFill>
                  <a:srgbClr val="C00000"/>
                </a:solidFill>
                <a:latin typeface="Calibri"/>
                <a:ea typeface="Calibri"/>
                <a:cs typeface="Calibri"/>
                <a:sym typeface="Calibri"/>
              </a:rPr>
              <a:t>Customer-Name</a:t>
            </a:r>
            <a:r>
              <a:rPr lang="en" sz="1200">
                <a:solidFill>
                  <a:schemeClr val="dk1"/>
                </a:solidFill>
                <a:latin typeface="Calibri"/>
                <a:ea typeface="Calibri"/>
                <a:cs typeface="Calibri"/>
                <a:sym typeface="Calibri"/>
              </a:rPr>
              <a:t>, </a:t>
            </a:r>
            <a:r>
              <a:rPr lang="en" sz="1200">
                <a:solidFill>
                  <a:srgbClr val="C00000"/>
                </a:solidFill>
                <a:latin typeface="Calibri"/>
                <a:ea typeface="Calibri"/>
                <a:cs typeface="Calibri"/>
                <a:sym typeface="Calibri"/>
              </a:rPr>
              <a:t>Customer-Address</a:t>
            </a:r>
            <a:r>
              <a:rPr lang="en" sz="1200">
                <a:solidFill>
                  <a:schemeClr val="dk1"/>
                </a:solidFill>
                <a:latin typeface="Calibri"/>
                <a:ea typeface="Calibri"/>
                <a:cs typeface="Calibri"/>
                <a:sym typeface="Calibri"/>
              </a:rPr>
              <a:t>, </a:t>
            </a:r>
            <a:r>
              <a:rPr lang="en" sz="1200">
                <a:solidFill>
                  <a:srgbClr val="00B050"/>
                </a:solidFill>
                <a:latin typeface="Calibri"/>
                <a:ea typeface="Calibri"/>
                <a:cs typeface="Calibri"/>
                <a:sym typeface="Calibri"/>
              </a:rPr>
              <a:t>Customer-Age</a:t>
            </a:r>
            <a:r>
              <a:rPr lang="en" sz="1200">
                <a:solidFill>
                  <a:schemeClr val="dk1"/>
                </a:solidFill>
                <a:latin typeface="Calibri"/>
                <a:ea typeface="Calibri"/>
                <a:cs typeface="Calibri"/>
                <a:sym typeface="Calibri"/>
              </a:rPr>
              <a:t>}</a:t>
            </a:r>
          </a:p>
          <a:p>
            <a:pPr lvl="0" rtl="0" algn="ctr">
              <a:spcBef>
                <a:spcPts val="0"/>
              </a:spcBef>
              <a:buNone/>
            </a:pPr>
            <a:r>
              <a:rPr b="1" lang="en" sz="1200">
                <a:solidFill>
                  <a:schemeClr val="dk1"/>
                </a:solidFill>
                <a:latin typeface="Calibri"/>
                <a:ea typeface="Calibri"/>
                <a:cs typeface="Calibri"/>
                <a:sym typeface="Calibri"/>
              </a:rPr>
              <a:t>FD2:</a:t>
            </a:r>
            <a:r>
              <a:rPr lang="en" sz="1200">
                <a:solidFill>
                  <a:schemeClr val="dk1"/>
                </a:solidFill>
                <a:latin typeface="Calibri"/>
                <a:ea typeface="Calibri"/>
                <a:cs typeface="Calibri"/>
                <a:sym typeface="Calibri"/>
              </a:rPr>
              <a:t> </a:t>
            </a:r>
            <a:r>
              <a:rPr lang="en" sz="1200" u="sng">
                <a:solidFill>
                  <a:srgbClr val="00B050"/>
                </a:solidFill>
                <a:latin typeface="Calibri"/>
                <a:ea typeface="Calibri"/>
                <a:cs typeface="Calibri"/>
                <a:sym typeface="Calibri"/>
              </a:rPr>
              <a:t>Item-Name</a:t>
            </a:r>
            <a:r>
              <a:rPr lang="en" sz="1200">
                <a:solidFill>
                  <a:schemeClr val="dk1"/>
                </a:solidFill>
                <a:latin typeface="Calibri"/>
                <a:ea typeface="Calibri"/>
                <a:cs typeface="Calibri"/>
                <a:sym typeface="Calibri"/>
              </a:rPr>
              <a:t>  → {</a:t>
            </a:r>
            <a:r>
              <a:rPr lang="en" sz="1200">
                <a:solidFill>
                  <a:srgbClr val="00B050"/>
                </a:solidFill>
                <a:latin typeface="Calibri"/>
                <a:ea typeface="Calibri"/>
                <a:cs typeface="Calibri"/>
                <a:sym typeface="Calibri"/>
              </a:rPr>
              <a:t>Item-Description</a:t>
            </a:r>
            <a:r>
              <a:rPr lang="en" sz="1200">
                <a:solidFill>
                  <a:schemeClr val="dk1"/>
                </a:solidFill>
                <a:latin typeface="Calibri"/>
                <a:ea typeface="Calibri"/>
                <a:cs typeface="Calibri"/>
                <a:sym typeface="Calibri"/>
              </a:rPr>
              <a:t>,</a:t>
            </a:r>
            <a:r>
              <a:rPr lang="en" sz="1200">
                <a:solidFill>
                  <a:srgbClr val="00B050"/>
                </a:solidFill>
                <a:latin typeface="Calibri"/>
                <a:ea typeface="Calibri"/>
                <a:cs typeface="Calibri"/>
                <a:sym typeface="Calibri"/>
              </a:rPr>
              <a:t> Item-Type</a:t>
            </a:r>
            <a:r>
              <a:rPr lang="en" sz="1200">
                <a:solidFill>
                  <a:schemeClr val="dk1"/>
                </a:solidFill>
                <a:latin typeface="Calibri"/>
                <a:ea typeface="Calibri"/>
                <a:cs typeface="Calibri"/>
                <a:sym typeface="Calibri"/>
              </a:rPr>
              <a:t>,</a:t>
            </a:r>
            <a:r>
              <a:rPr lang="en" sz="1200">
                <a:solidFill>
                  <a:srgbClr val="00B050"/>
                </a:solidFill>
                <a:latin typeface="Calibri"/>
                <a:ea typeface="Calibri"/>
                <a:cs typeface="Calibri"/>
                <a:sym typeface="Calibri"/>
              </a:rPr>
              <a:t> Item-Price</a:t>
            </a:r>
            <a:r>
              <a:rPr lang="en" sz="1200">
                <a:solidFill>
                  <a:schemeClr val="dk1"/>
                </a:solidFill>
                <a:latin typeface="Calibri"/>
                <a:ea typeface="Calibri"/>
                <a:cs typeface="Calibri"/>
                <a:sym typeface="Calibri"/>
              </a:rPr>
              <a:t>, </a:t>
            </a:r>
            <a:r>
              <a:rPr lang="en" sz="1200">
                <a:solidFill>
                  <a:srgbClr val="00B050"/>
                </a:solidFill>
                <a:latin typeface="Calibri"/>
                <a:ea typeface="Calibri"/>
                <a:cs typeface="Calibri"/>
                <a:sym typeface="Calibri"/>
              </a:rPr>
              <a:t>Discount</a:t>
            </a:r>
            <a:r>
              <a:rPr lang="en" sz="1200">
                <a:solidFill>
                  <a:schemeClr val="dk1"/>
                </a:solidFill>
                <a:latin typeface="Calibri"/>
                <a:ea typeface="Calibri"/>
                <a:cs typeface="Calibri"/>
                <a:sym typeface="Calibri"/>
              </a:rPr>
              <a:t>}</a:t>
            </a:r>
          </a:p>
          <a:p>
            <a:pPr lvl="0" rtl="0" algn="ctr">
              <a:spcBef>
                <a:spcPts val="0"/>
              </a:spcBef>
              <a:buNone/>
            </a:pPr>
            <a:r>
              <a:rPr b="1" lang="en" sz="1200">
                <a:solidFill>
                  <a:schemeClr val="dk1"/>
                </a:solidFill>
                <a:latin typeface="Calibri"/>
                <a:ea typeface="Calibri"/>
                <a:cs typeface="Calibri"/>
                <a:sym typeface="Calibri"/>
              </a:rPr>
              <a:t>FD3: </a:t>
            </a:r>
            <a:r>
              <a:rPr lang="en" sz="1200" u="sng">
                <a:solidFill>
                  <a:srgbClr val="00B050"/>
                </a:solidFill>
                <a:latin typeface="Calibri"/>
                <a:ea typeface="Calibri"/>
                <a:cs typeface="Calibri"/>
                <a:sym typeface="Calibri"/>
              </a:rPr>
              <a:t>Staff-Email</a:t>
            </a:r>
            <a:r>
              <a:rPr lang="en" sz="1200">
                <a:solidFill>
                  <a:schemeClr val="dk1"/>
                </a:solidFill>
                <a:latin typeface="Calibri"/>
                <a:ea typeface="Calibri"/>
                <a:cs typeface="Calibri"/>
                <a:sym typeface="Calibri"/>
              </a:rPr>
              <a:t>  → {</a:t>
            </a:r>
            <a:r>
              <a:rPr lang="en" sz="1200">
                <a:solidFill>
                  <a:srgbClr val="C00000"/>
                </a:solidFill>
                <a:latin typeface="Calibri"/>
                <a:ea typeface="Calibri"/>
                <a:cs typeface="Calibri"/>
                <a:sym typeface="Calibri"/>
              </a:rPr>
              <a:t>Staff-Name</a:t>
            </a:r>
            <a:r>
              <a:rPr lang="en" sz="1200">
                <a:solidFill>
                  <a:schemeClr val="dk1"/>
                </a:solidFill>
                <a:latin typeface="Calibri"/>
                <a:ea typeface="Calibri"/>
                <a:cs typeface="Calibri"/>
                <a:sym typeface="Calibri"/>
              </a:rPr>
              <a:t>, </a:t>
            </a:r>
            <a:r>
              <a:rPr lang="en" sz="1200">
                <a:solidFill>
                  <a:srgbClr val="FF00FF"/>
                </a:solidFill>
                <a:latin typeface="Calibri"/>
                <a:ea typeface="Calibri"/>
                <a:cs typeface="Calibri"/>
                <a:sym typeface="Calibri"/>
              </a:rPr>
              <a:t>Staff-Qualifications</a:t>
            </a:r>
            <a:r>
              <a:rPr lang="en" sz="1200">
                <a:solidFill>
                  <a:schemeClr val="dk1"/>
                </a:solidFill>
                <a:latin typeface="Calibri"/>
                <a:ea typeface="Calibri"/>
                <a:cs typeface="Calibri"/>
                <a:sym typeface="Calibri"/>
              </a:rPr>
              <a:t>}</a:t>
            </a:r>
          </a:p>
          <a:p>
            <a:pPr lvl="0" rtl="0" algn="ctr">
              <a:spcBef>
                <a:spcPts val="0"/>
              </a:spcBef>
              <a:buNone/>
            </a:pPr>
            <a:r>
              <a:rPr b="1" lang="en" sz="1200">
                <a:solidFill>
                  <a:schemeClr val="dk1"/>
                </a:solidFill>
                <a:latin typeface="Calibri"/>
                <a:ea typeface="Calibri"/>
                <a:cs typeface="Calibri"/>
                <a:sym typeface="Calibri"/>
              </a:rPr>
              <a:t>FD4: </a:t>
            </a:r>
            <a:r>
              <a:rPr lang="en" sz="1200">
                <a:solidFill>
                  <a:schemeClr val="dk1"/>
                </a:solidFill>
                <a:latin typeface="Calibri"/>
                <a:ea typeface="Calibri"/>
                <a:cs typeface="Calibri"/>
                <a:sym typeface="Calibri"/>
              </a:rPr>
              <a:t>{</a:t>
            </a:r>
            <a:r>
              <a:rPr lang="en" sz="1200" u="sng">
                <a:solidFill>
                  <a:srgbClr val="00B050"/>
                </a:solidFill>
                <a:latin typeface="Calibri"/>
                <a:ea typeface="Calibri"/>
                <a:cs typeface="Calibri"/>
                <a:sym typeface="Calibri"/>
              </a:rPr>
              <a:t>Customer-Email</a:t>
            </a:r>
            <a:r>
              <a:rPr lang="en" sz="1200">
                <a:solidFill>
                  <a:schemeClr val="dk1"/>
                </a:solidFill>
                <a:latin typeface="Calibri"/>
                <a:ea typeface="Calibri"/>
                <a:cs typeface="Calibri"/>
                <a:sym typeface="Calibri"/>
              </a:rPr>
              <a:t>, </a:t>
            </a:r>
            <a:r>
              <a:rPr lang="en" sz="1200" u="sng">
                <a:solidFill>
                  <a:srgbClr val="00B050"/>
                </a:solidFill>
                <a:latin typeface="Calibri"/>
                <a:ea typeface="Calibri"/>
                <a:cs typeface="Calibri"/>
                <a:sym typeface="Calibri"/>
              </a:rPr>
              <a:t>Customer-Order Date/time</a:t>
            </a:r>
            <a:r>
              <a:rPr lang="en" sz="1200">
                <a:solidFill>
                  <a:schemeClr val="dk1"/>
                </a:solidFill>
                <a:latin typeface="Calibri"/>
                <a:ea typeface="Calibri"/>
                <a:cs typeface="Calibri"/>
                <a:sym typeface="Calibri"/>
              </a:rPr>
              <a:t>, </a:t>
            </a:r>
            <a:r>
              <a:rPr lang="en" sz="1200" u="sng">
                <a:solidFill>
                  <a:srgbClr val="00B050"/>
                </a:solidFill>
                <a:latin typeface="Calibri"/>
                <a:ea typeface="Calibri"/>
                <a:cs typeface="Calibri"/>
                <a:sym typeface="Calibri"/>
              </a:rPr>
              <a:t>Item-Name</a:t>
            </a:r>
            <a:r>
              <a:rPr lang="en" sz="1200">
                <a:solidFill>
                  <a:schemeClr val="dk1"/>
                </a:solidFill>
                <a:latin typeface="Calibri"/>
                <a:ea typeface="Calibri"/>
                <a:cs typeface="Calibri"/>
                <a:sym typeface="Calibri"/>
              </a:rPr>
              <a:t>} →  {</a:t>
            </a:r>
            <a:r>
              <a:rPr lang="en" sz="1200">
                <a:solidFill>
                  <a:srgbClr val="00B050"/>
                </a:solidFill>
                <a:latin typeface="Calibri"/>
                <a:ea typeface="Calibri"/>
                <a:cs typeface="Calibri"/>
                <a:sym typeface="Calibri"/>
              </a:rPr>
              <a:t>Quantity</a:t>
            </a:r>
            <a:r>
              <a:rPr lang="en" sz="1200">
                <a:solidFill>
                  <a:schemeClr val="dk1"/>
                </a:solidFill>
                <a:latin typeface="Calibri"/>
                <a:ea typeface="Calibri"/>
                <a:cs typeface="Calibri"/>
                <a:sym typeface="Calibri"/>
              </a:rPr>
              <a:t>}</a:t>
            </a:r>
            <a:r>
              <a:rPr b="1" lang="en" sz="1600">
                <a:solidFill>
                  <a:schemeClr val="dk1"/>
                </a:solidFill>
                <a:latin typeface="Calibri"/>
                <a:ea typeface="Calibri"/>
                <a:cs typeface="Calibri"/>
                <a:sym typeface="Calibri"/>
              </a:rPr>
              <a:t>”</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Shape 548"/>
          <p:cNvSpPr txBox="1"/>
          <p:nvPr>
            <p:ph type="title"/>
          </p:nvPr>
        </p:nvSpPr>
        <p:spPr>
          <a:xfrm>
            <a:off x="311700" y="105875"/>
            <a:ext cx="8520600" cy="572700"/>
          </a:xfrm>
          <a:prstGeom prst="rect">
            <a:avLst/>
          </a:prstGeom>
        </p:spPr>
        <p:txBody>
          <a:bodyPr anchorCtr="0" anchor="t" bIns="91425" lIns="91425" rIns="91425" wrap="square" tIns="91425">
            <a:noAutofit/>
          </a:bodyPr>
          <a:lstStyle/>
          <a:p>
            <a:pPr lvl="0" rtl="0">
              <a:spcBef>
                <a:spcPts val="0"/>
              </a:spcBef>
              <a:buNone/>
            </a:pPr>
            <a:r>
              <a:rPr lang="en"/>
              <a:t>Normalisation to the Third Normal Form (3NF)</a:t>
            </a:r>
          </a:p>
          <a:p>
            <a:pPr lvl="0" rtl="0">
              <a:spcBef>
                <a:spcPts val="0"/>
              </a:spcBef>
              <a:buNone/>
            </a:pPr>
            <a:r>
              <a:t/>
            </a:r>
            <a:endParaRPr/>
          </a:p>
        </p:txBody>
      </p:sp>
      <p:sp>
        <p:nvSpPr>
          <p:cNvPr id="549" name="Shape 549"/>
          <p:cNvSpPr txBox="1"/>
          <p:nvPr>
            <p:ph idx="1" type="body"/>
          </p:nvPr>
        </p:nvSpPr>
        <p:spPr>
          <a:xfrm>
            <a:off x="103900" y="754775"/>
            <a:ext cx="8936100" cy="3954300"/>
          </a:xfrm>
          <a:prstGeom prst="rect">
            <a:avLst/>
          </a:prstGeom>
        </p:spPr>
        <p:txBody>
          <a:bodyPr anchorCtr="0" anchor="t" bIns="91425" lIns="91425" rIns="91425" wrap="square" tIns="91425">
            <a:noAutofit/>
          </a:bodyPr>
          <a:lstStyle/>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Customer</a:t>
            </a: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CustomerFirstname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Customer-Lastname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House-No/Name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Post-Code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City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Country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Customer-Age</a:t>
            </a:r>
            <a:r>
              <a:rPr lang="en" sz="1600">
                <a:solidFill>
                  <a:schemeClr val="dk1"/>
                </a:solidFill>
                <a:latin typeface="Calibri"/>
                <a:ea typeface="Calibri"/>
                <a:cs typeface="Calibri"/>
                <a:sym typeface="Calibri"/>
              </a:rPr>
              <a:t>} ✘</a:t>
            </a:r>
          </a:p>
          <a:p>
            <a:pPr lvl="0" rtl="0">
              <a:lnSpc>
                <a:spcPct val="100000"/>
              </a:lnSpc>
              <a:spcBef>
                <a:spcPts val="0"/>
              </a:spcBef>
              <a:spcAft>
                <a:spcPts val="0"/>
              </a:spcAft>
              <a:buClr>
                <a:schemeClr val="dk1"/>
              </a:buClr>
              <a:buSzPct val="68750"/>
              <a:buFont typeface="Arial"/>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Staff</a:t>
            </a:r>
            <a:br>
              <a:rPr lang="en" sz="1600">
                <a:solidFill>
                  <a:schemeClr val="dk1"/>
                </a:solidFill>
                <a:latin typeface="Calibri"/>
                <a:ea typeface="Calibri"/>
                <a:cs typeface="Calibri"/>
                <a:sym typeface="Calibri"/>
              </a:rPr>
            </a:b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Staff-Email</a:t>
            </a:r>
            <a:r>
              <a:rPr lang="en" sz="1600">
                <a:solidFill>
                  <a:schemeClr val="dk1"/>
                </a:solidFill>
                <a:latin typeface="Calibri"/>
                <a:ea typeface="Calibri"/>
                <a:cs typeface="Calibri"/>
                <a:sym typeface="Calibri"/>
              </a:rPr>
              <a:t>,</a:t>
            </a:r>
            <a:r>
              <a:rPr lang="en" sz="1600">
                <a:solidFill>
                  <a:srgbClr val="00B050"/>
                </a:solidFill>
                <a:latin typeface="Calibri"/>
                <a:ea typeface="Calibri"/>
                <a:cs typeface="Calibri"/>
                <a:sym typeface="Calibri"/>
              </a:rPr>
              <a:t> Staff-Firstname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Staff-Lastname</a:t>
            </a:r>
            <a:r>
              <a:rPr lang="en" sz="1600">
                <a:solidFill>
                  <a:schemeClr val="dk1"/>
                </a:solidFill>
                <a:latin typeface="Calibri"/>
                <a:ea typeface="Calibri"/>
                <a:cs typeface="Calibri"/>
                <a:sym typeface="Calibri"/>
              </a:rPr>
              <a:t>} </a:t>
            </a:r>
            <a:r>
              <a:rPr b="1" lang="en" sz="1600">
                <a:solidFill>
                  <a:schemeClr val="dk1"/>
                </a:solidFill>
                <a:latin typeface="Calibri"/>
                <a:ea typeface="Calibri"/>
                <a:cs typeface="Calibri"/>
                <a:sym typeface="Calibri"/>
              </a:rPr>
              <a:t>✓</a:t>
            </a:r>
          </a:p>
          <a:p>
            <a:pPr lvl="0" rtl="0">
              <a:lnSpc>
                <a:spcPct val="100000"/>
              </a:lnSpc>
              <a:spcBef>
                <a:spcPts val="0"/>
              </a:spcBef>
              <a:spcAft>
                <a:spcPts val="0"/>
              </a:spcAft>
              <a:buClr>
                <a:schemeClr val="dk1"/>
              </a:buClr>
              <a:buSzPct val="68750"/>
              <a:buFont typeface="Arial"/>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Staff Qualifications</a:t>
            </a: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Staff-Email</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StaffQualifications</a:t>
            </a:r>
            <a:r>
              <a:rPr lang="en" sz="1600">
                <a:solidFill>
                  <a:schemeClr val="dk1"/>
                </a:solidFill>
                <a:latin typeface="Calibri"/>
                <a:ea typeface="Calibri"/>
                <a:cs typeface="Calibri"/>
                <a:sym typeface="Calibri"/>
              </a:rPr>
              <a:t>} </a:t>
            </a:r>
            <a:r>
              <a:rPr b="1" lang="en" sz="1600">
                <a:solidFill>
                  <a:schemeClr val="dk1"/>
                </a:solidFill>
                <a:latin typeface="Calibri"/>
                <a:ea typeface="Calibri"/>
                <a:cs typeface="Calibri"/>
                <a:sym typeface="Calibri"/>
              </a:rPr>
              <a:t>✓</a:t>
            </a:r>
          </a:p>
          <a:p>
            <a:pPr lvl="0" rtl="0">
              <a:lnSpc>
                <a:spcPct val="100000"/>
              </a:lnSpc>
              <a:spcBef>
                <a:spcPts val="0"/>
              </a:spcBef>
              <a:spcAft>
                <a:spcPts val="0"/>
              </a:spcAft>
              <a:buClr>
                <a:schemeClr val="dk1"/>
              </a:buClr>
              <a:buSzPct val="68750"/>
              <a:buFont typeface="Arial"/>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Order</a:t>
            </a: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Customer-Order Date/time</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Item-Name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Quantity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Item-Total-Price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Order-Total-Price</a:t>
            </a:r>
            <a:r>
              <a:rPr lang="en" sz="1600">
                <a:solidFill>
                  <a:schemeClr val="dk1"/>
                </a:solidFill>
                <a:latin typeface="Calibri"/>
                <a:ea typeface="Calibri"/>
                <a:cs typeface="Calibri"/>
                <a:sym typeface="Calibri"/>
              </a:rPr>
              <a:t>} </a:t>
            </a:r>
            <a:r>
              <a:rPr b="1" lang="en" sz="1600">
                <a:solidFill>
                  <a:schemeClr val="dk1"/>
                </a:solidFill>
                <a:latin typeface="Calibri"/>
                <a:ea typeface="Calibri"/>
                <a:cs typeface="Calibri"/>
                <a:sym typeface="Calibri"/>
              </a:rPr>
              <a:t>✓</a:t>
            </a:r>
          </a:p>
          <a:p>
            <a:pPr lvl="0" rtl="0">
              <a:lnSpc>
                <a:spcPct val="100000"/>
              </a:lnSpc>
              <a:spcBef>
                <a:spcPts val="0"/>
              </a:spcBef>
              <a:spcAft>
                <a:spcPts val="0"/>
              </a:spcAft>
              <a:buClr>
                <a:schemeClr val="dk1"/>
              </a:buClr>
              <a:buSzPct val="68750"/>
              <a:buFont typeface="Arial"/>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Item</a:t>
            </a:r>
            <a:br>
              <a:rPr lang="en" sz="1600">
                <a:solidFill>
                  <a:schemeClr val="dk1"/>
                </a:solidFill>
                <a:latin typeface="Calibri"/>
                <a:ea typeface="Calibri"/>
                <a:cs typeface="Calibri"/>
                <a:sym typeface="Calibri"/>
              </a:rPr>
            </a:b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Item-Name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Item-Type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Item-Description</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Item-Price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Discount</a:t>
            </a:r>
            <a:r>
              <a:rPr lang="en" sz="1600">
                <a:solidFill>
                  <a:schemeClr val="dk1"/>
                </a:solidFill>
                <a:latin typeface="Calibri"/>
                <a:ea typeface="Calibri"/>
                <a:cs typeface="Calibri"/>
                <a:sym typeface="Calibri"/>
              </a:rPr>
              <a:t>} </a:t>
            </a:r>
            <a:r>
              <a:rPr b="1" lang="en" sz="1600">
                <a:solidFill>
                  <a:schemeClr val="dk1"/>
                </a:solidFill>
                <a:latin typeface="Calibri"/>
                <a:ea typeface="Calibri"/>
                <a:cs typeface="Calibri"/>
                <a:sym typeface="Calibri"/>
              </a:rPr>
              <a:t>✓</a:t>
            </a:r>
          </a:p>
          <a:p>
            <a:pPr lvl="0" rtl="0">
              <a:lnSpc>
                <a:spcPct val="100000"/>
              </a:lnSpc>
              <a:spcBef>
                <a:spcPts val="0"/>
              </a:spcBef>
              <a:spcAft>
                <a:spcPts val="0"/>
              </a:spcAft>
              <a:buClr>
                <a:schemeClr val="dk1"/>
              </a:buClr>
              <a:buSzPct val="68750"/>
              <a:buFont typeface="Arial"/>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t/>
            </a:r>
            <a:endParaRPr sz="1600" u="sng">
              <a:solidFill>
                <a:srgbClr val="00B050"/>
              </a:solidFill>
              <a:latin typeface="Calibri"/>
              <a:ea typeface="Calibri"/>
              <a:cs typeface="Calibri"/>
              <a:sym typeface="Calibri"/>
            </a:endParaRPr>
          </a:p>
          <a:p>
            <a:pPr lvl="0" rtl="0" algn="ctr">
              <a:lnSpc>
                <a:spcPct val="100000"/>
              </a:lnSpc>
              <a:spcBef>
                <a:spcPts val="0"/>
              </a:spcBef>
              <a:spcAft>
                <a:spcPts val="0"/>
              </a:spcAft>
              <a:buClr>
                <a:schemeClr val="dk1"/>
              </a:buClr>
              <a:buSzPct val="91666"/>
              <a:buFont typeface="Arial"/>
              <a:buNone/>
            </a:pPr>
            <a:r>
              <a:t/>
            </a:r>
            <a:endParaRPr b="1" sz="12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t/>
            </a:r>
            <a:endParaRPr sz="1600">
              <a:solidFill>
                <a:schemeClr val="dk1"/>
              </a:solidFill>
              <a:latin typeface="Calibri"/>
              <a:ea typeface="Calibri"/>
              <a:cs typeface="Calibri"/>
              <a:sym typeface="Calibri"/>
            </a:endParaRPr>
          </a:p>
          <a:p>
            <a:pPr lvl="0" marL="228600" rtl="0">
              <a:lnSpc>
                <a:spcPct val="192000"/>
              </a:lnSpc>
              <a:spcBef>
                <a:spcPts val="0"/>
              </a:spcBef>
              <a:spcAft>
                <a:spcPts val="0"/>
              </a:spcAft>
              <a:buClr>
                <a:schemeClr val="dk1"/>
              </a:buClr>
              <a:buSzPct val="91666"/>
              <a:buFont typeface="Arial"/>
              <a:buNone/>
            </a:pPr>
            <a:r>
              <a:t/>
            </a:r>
            <a:endParaRPr sz="1200">
              <a:solidFill>
                <a:schemeClr val="dk1"/>
              </a:solidFill>
              <a:latin typeface="Calibri"/>
              <a:ea typeface="Calibri"/>
              <a:cs typeface="Calibri"/>
              <a:sym typeface="Calibri"/>
            </a:endParaRPr>
          </a:p>
          <a:p>
            <a:pPr lvl="0" rtl="0">
              <a:lnSpc>
                <a:spcPct val="100000"/>
              </a:lnSpc>
              <a:spcBef>
                <a:spcPts val="0"/>
              </a:spcBef>
              <a:spcAft>
                <a:spcPts val="0"/>
              </a:spcAft>
              <a:buNone/>
            </a:pPr>
            <a:r>
              <a:t/>
            </a:r>
            <a:endParaRPr b="1" sz="1600">
              <a:solidFill>
                <a:schemeClr val="dk1"/>
              </a:solidFill>
              <a:latin typeface="Calibri"/>
              <a:ea typeface="Calibri"/>
              <a:cs typeface="Calibri"/>
              <a:sym typeface="Calibri"/>
            </a:endParaRPr>
          </a:p>
          <a:p>
            <a:pPr lvl="0" rtl="0">
              <a:lnSpc>
                <a:spcPct val="100000"/>
              </a:lnSpc>
              <a:spcBef>
                <a:spcPts val="0"/>
              </a:spcBef>
              <a:spcAft>
                <a:spcPts val="0"/>
              </a:spcAft>
              <a:buNone/>
            </a:pPr>
            <a:r>
              <a:t/>
            </a:r>
            <a:endParaRPr sz="1600" u="sng">
              <a:solidFill>
                <a:srgbClr val="00B050"/>
              </a:solidFill>
              <a:latin typeface="Calibri"/>
              <a:ea typeface="Calibri"/>
              <a:cs typeface="Calibri"/>
              <a:sym typeface="Calibri"/>
            </a:endParaRPr>
          </a:p>
          <a:p>
            <a:pPr lvl="0" rtl="0" algn="ctr">
              <a:lnSpc>
                <a:spcPct val="100000"/>
              </a:lnSpc>
              <a:spcBef>
                <a:spcPts val="0"/>
              </a:spcBef>
              <a:spcAft>
                <a:spcPts val="0"/>
              </a:spcAft>
              <a:buNone/>
            </a:pPr>
            <a:r>
              <a:t/>
            </a:r>
            <a:endParaRPr b="1" sz="1200">
              <a:solidFill>
                <a:schemeClr val="dk1"/>
              </a:solidFill>
              <a:latin typeface="Calibri"/>
              <a:ea typeface="Calibri"/>
              <a:cs typeface="Calibri"/>
              <a:sym typeface="Calibri"/>
            </a:endParaRP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marL="228600" rtl="0">
              <a:lnSpc>
                <a:spcPct val="192000"/>
              </a:lnSpc>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Shape 554"/>
          <p:cNvSpPr txBox="1"/>
          <p:nvPr>
            <p:ph type="title"/>
          </p:nvPr>
        </p:nvSpPr>
        <p:spPr>
          <a:xfrm>
            <a:off x="311700" y="105875"/>
            <a:ext cx="8520600" cy="572700"/>
          </a:xfrm>
          <a:prstGeom prst="rect">
            <a:avLst/>
          </a:prstGeom>
        </p:spPr>
        <p:txBody>
          <a:bodyPr anchorCtr="0" anchor="t" bIns="91425" lIns="91425" rIns="91425" wrap="square" tIns="91425">
            <a:noAutofit/>
          </a:bodyPr>
          <a:lstStyle/>
          <a:p>
            <a:pPr lvl="0" rtl="0">
              <a:spcBef>
                <a:spcPts val="0"/>
              </a:spcBef>
              <a:buNone/>
            </a:pPr>
            <a:r>
              <a:rPr lang="en"/>
              <a:t>Normalisation to the Third Normal Form (3NF)</a:t>
            </a:r>
          </a:p>
          <a:p>
            <a:pPr lvl="0" rtl="0">
              <a:spcBef>
                <a:spcPts val="0"/>
              </a:spcBef>
              <a:buNone/>
            </a:pPr>
            <a:r>
              <a:t/>
            </a:r>
            <a:endParaRPr/>
          </a:p>
        </p:txBody>
      </p:sp>
      <p:sp>
        <p:nvSpPr>
          <p:cNvPr id="555" name="Shape 555"/>
          <p:cNvSpPr txBox="1"/>
          <p:nvPr>
            <p:ph idx="1" type="body"/>
          </p:nvPr>
        </p:nvSpPr>
        <p:spPr>
          <a:xfrm>
            <a:off x="103900" y="754775"/>
            <a:ext cx="8936100" cy="39543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600">
                <a:solidFill>
                  <a:schemeClr val="dk1"/>
                </a:solidFill>
                <a:latin typeface="Calibri"/>
                <a:ea typeface="Calibri"/>
                <a:cs typeface="Calibri"/>
                <a:sym typeface="Calibri"/>
              </a:rPr>
              <a:t>Customer</a:t>
            </a: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CustomerFirstname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Customer-Lastname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House-No/Name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Post-Code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City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Country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Customer-Age</a:t>
            </a:r>
            <a:r>
              <a:rPr lang="en" sz="1600">
                <a:solidFill>
                  <a:schemeClr val="dk1"/>
                </a:solidFill>
                <a:latin typeface="Calibri"/>
                <a:ea typeface="Calibri"/>
                <a:cs typeface="Calibri"/>
                <a:sym typeface="Calibri"/>
              </a:rPr>
              <a:t>} ✘</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There is a </a:t>
            </a:r>
            <a:r>
              <a:rPr i="1" lang="en" sz="1600">
                <a:solidFill>
                  <a:schemeClr val="dk1"/>
                </a:solidFill>
                <a:latin typeface="Calibri"/>
                <a:ea typeface="Calibri"/>
                <a:cs typeface="Calibri"/>
                <a:sym typeface="Calibri"/>
              </a:rPr>
              <a:t>transitive </a:t>
            </a:r>
            <a:r>
              <a:rPr i="1" lang="en" sz="1600">
                <a:solidFill>
                  <a:schemeClr val="dk1"/>
                </a:solidFill>
                <a:latin typeface="Calibri"/>
                <a:ea typeface="Calibri"/>
                <a:cs typeface="Calibri"/>
                <a:sym typeface="Calibri"/>
              </a:rPr>
              <a:t>dependency</a:t>
            </a:r>
            <a:r>
              <a:rPr lang="en" sz="1600">
                <a:solidFill>
                  <a:schemeClr val="dk1"/>
                </a:solidFill>
                <a:latin typeface="Calibri"/>
                <a:ea typeface="Calibri"/>
                <a:cs typeface="Calibri"/>
                <a:sym typeface="Calibri"/>
              </a:rPr>
              <a:t> between Post-Code and </a:t>
            </a:r>
            <a:r>
              <a:rPr lang="en" sz="1600">
                <a:solidFill>
                  <a:schemeClr val="dk1"/>
                </a:solidFill>
                <a:latin typeface="Calibri"/>
                <a:ea typeface="Calibri"/>
                <a:cs typeface="Calibri"/>
                <a:sym typeface="Calibri"/>
              </a:rPr>
              <a:t>House-No/Name, City and County. This however, isn’t true for Country. </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Customer</a:t>
            </a: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CustomerFirstname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Customer-Lastname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Customer-Age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Post-Code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Country</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Address</a:t>
            </a: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Post-Code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House-No/Name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City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County</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gn="ctr">
              <a:lnSpc>
                <a:spcPct val="100000"/>
              </a:lnSpc>
              <a:spcBef>
                <a:spcPts val="0"/>
              </a:spcBef>
              <a:spcAft>
                <a:spcPts val="0"/>
              </a:spcAft>
              <a:buNone/>
            </a:pPr>
            <a:r>
              <a:t/>
            </a:r>
            <a:endParaRPr b="1" sz="1200">
              <a:solidFill>
                <a:schemeClr val="dk1"/>
              </a:solidFill>
              <a:latin typeface="Calibri"/>
              <a:ea typeface="Calibri"/>
              <a:cs typeface="Calibri"/>
              <a:sym typeface="Calibri"/>
            </a:endParaRP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marL="228600" rtl="0">
              <a:lnSpc>
                <a:spcPct val="192000"/>
              </a:lnSpc>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txBox="1"/>
          <p:nvPr>
            <p:ph type="title"/>
          </p:nvPr>
        </p:nvSpPr>
        <p:spPr>
          <a:xfrm>
            <a:off x="311700" y="105875"/>
            <a:ext cx="8520600" cy="572700"/>
          </a:xfrm>
          <a:prstGeom prst="rect">
            <a:avLst/>
          </a:prstGeom>
        </p:spPr>
        <p:txBody>
          <a:bodyPr anchorCtr="0" anchor="t" bIns="91425" lIns="91425" rIns="91425" wrap="square" tIns="91425">
            <a:noAutofit/>
          </a:bodyPr>
          <a:lstStyle/>
          <a:p>
            <a:pPr lvl="0" rtl="0">
              <a:spcBef>
                <a:spcPts val="0"/>
              </a:spcBef>
              <a:buNone/>
            </a:pPr>
            <a:r>
              <a:rPr lang="en"/>
              <a:t>Relations Normalised to the Third Normal Form</a:t>
            </a:r>
          </a:p>
          <a:p>
            <a:pPr lvl="0" rtl="0">
              <a:spcBef>
                <a:spcPts val="0"/>
              </a:spcBef>
              <a:buNone/>
            </a:pPr>
            <a:r>
              <a:t/>
            </a:r>
            <a:endParaRPr/>
          </a:p>
        </p:txBody>
      </p:sp>
      <p:sp>
        <p:nvSpPr>
          <p:cNvPr id="561" name="Shape 561"/>
          <p:cNvSpPr txBox="1"/>
          <p:nvPr>
            <p:ph idx="1" type="body"/>
          </p:nvPr>
        </p:nvSpPr>
        <p:spPr>
          <a:xfrm>
            <a:off x="103900" y="526175"/>
            <a:ext cx="8936100" cy="39543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600">
                <a:solidFill>
                  <a:schemeClr val="dk1"/>
                </a:solidFill>
                <a:latin typeface="Calibri"/>
                <a:ea typeface="Calibri"/>
                <a:cs typeface="Calibri"/>
                <a:sym typeface="Calibri"/>
              </a:rPr>
              <a:t>Customer</a:t>
            </a: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CustomerFirstname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Customer-Lastname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Customer-Age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Post-Code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Country</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Address</a:t>
            </a: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Post-Code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House-No/Name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City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County</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Staff</a:t>
            </a:r>
            <a:br>
              <a:rPr lang="en" sz="1600">
                <a:solidFill>
                  <a:schemeClr val="dk1"/>
                </a:solidFill>
                <a:latin typeface="Calibri"/>
                <a:ea typeface="Calibri"/>
                <a:cs typeface="Calibri"/>
                <a:sym typeface="Calibri"/>
              </a:rPr>
            </a:br>
            <a:r>
              <a:rPr lang="en" sz="1600">
                <a:solidFill>
                  <a:srgbClr val="000000"/>
                </a:solidFill>
                <a:latin typeface="Calibri"/>
                <a:ea typeface="Calibri"/>
                <a:cs typeface="Calibri"/>
                <a:sym typeface="Calibri"/>
              </a:rPr>
              <a:t>{</a:t>
            </a:r>
            <a:r>
              <a:rPr lang="en" sz="1600" u="sng">
                <a:solidFill>
                  <a:srgbClr val="00B050"/>
                </a:solidFill>
                <a:latin typeface="Calibri"/>
                <a:ea typeface="Calibri"/>
                <a:cs typeface="Calibri"/>
                <a:sym typeface="Calibri"/>
              </a:rPr>
              <a:t>Staff-Email</a:t>
            </a:r>
            <a:r>
              <a:rPr lang="en" sz="1600">
                <a:solidFill>
                  <a:schemeClr val="dk1"/>
                </a:solidFill>
                <a:latin typeface="Calibri"/>
                <a:ea typeface="Calibri"/>
                <a:cs typeface="Calibri"/>
                <a:sym typeface="Calibri"/>
              </a:rPr>
              <a:t>,</a:t>
            </a:r>
            <a:r>
              <a:rPr lang="en" sz="1600">
                <a:solidFill>
                  <a:srgbClr val="00B050"/>
                </a:solidFill>
                <a:latin typeface="Calibri"/>
                <a:ea typeface="Calibri"/>
                <a:cs typeface="Calibri"/>
                <a:sym typeface="Calibri"/>
              </a:rPr>
              <a:t> Staff-Firstname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Staff-Lastname</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Staff Qualifications</a:t>
            </a:r>
          </a:p>
          <a:p>
            <a:pPr lvl="0" rtl="0">
              <a:lnSpc>
                <a:spcPct val="100000"/>
              </a:lnSpc>
              <a:spcBef>
                <a:spcPts val="0"/>
              </a:spcBef>
              <a:spcAft>
                <a:spcPts val="0"/>
              </a:spcAft>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Staff-Email</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StaffQualifications</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Order</a:t>
            </a:r>
          </a:p>
          <a:p>
            <a:pPr lvl="0" rtl="0">
              <a:lnSpc>
                <a:spcPct val="100000"/>
              </a:lnSpc>
              <a:spcBef>
                <a:spcPts val="0"/>
              </a:spcBef>
              <a:spcAft>
                <a:spcPts val="0"/>
              </a:spcAft>
              <a:buClr>
                <a:schemeClr val="dk1"/>
              </a:buClr>
              <a:buSzPct val="68750"/>
              <a:buFont typeface="Arial"/>
              <a:buNone/>
            </a:pP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Customer-Email</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Customer-Order Date/time</a:t>
            </a:r>
            <a:r>
              <a:rPr lang="en" sz="1600">
                <a:solidFill>
                  <a:schemeClr val="dk1"/>
                </a:solidFill>
                <a:latin typeface="Calibri"/>
                <a:ea typeface="Calibri"/>
                <a:cs typeface="Calibri"/>
                <a:sym typeface="Calibri"/>
              </a:rPr>
              <a:t>, </a:t>
            </a:r>
            <a:r>
              <a:rPr lang="en" sz="1600" u="sng">
                <a:solidFill>
                  <a:srgbClr val="00B050"/>
                </a:solidFill>
                <a:latin typeface="Calibri"/>
                <a:ea typeface="Calibri"/>
                <a:cs typeface="Calibri"/>
                <a:sym typeface="Calibri"/>
              </a:rPr>
              <a:t>Item-Name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Quantity</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Item-Total-Price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Order-Total-Price</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rPr lang="en" sz="1600">
                <a:solidFill>
                  <a:schemeClr val="dk1"/>
                </a:solidFill>
                <a:latin typeface="Calibri"/>
                <a:ea typeface="Calibri"/>
                <a:cs typeface="Calibri"/>
                <a:sym typeface="Calibri"/>
              </a:rPr>
              <a:t>Item</a:t>
            </a:r>
            <a:br>
              <a:rPr lang="en" sz="1600">
                <a:solidFill>
                  <a:schemeClr val="dk1"/>
                </a:solidFill>
                <a:latin typeface="Calibri"/>
                <a:ea typeface="Calibri"/>
                <a:cs typeface="Calibri"/>
                <a:sym typeface="Calibri"/>
              </a:rPr>
            </a:br>
            <a:r>
              <a:rPr lang="en" sz="1600">
                <a:solidFill>
                  <a:schemeClr val="dk1"/>
                </a:solidFill>
                <a:latin typeface="Calibri"/>
                <a:ea typeface="Calibri"/>
                <a:cs typeface="Calibri"/>
                <a:sym typeface="Calibri"/>
              </a:rPr>
              <a:t>{</a:t>
            </a:r>
            <a:r>
              <a:rPr lang="en" sz="1600" u="sng">
                <a:solidFill>
                  <a:srgbClr val="00B050"/>
                </a:solidFill>
                <a:latin typeface="Calibri"/>
                <a:ea typeface="Calibri"/>
                <a:cs typeface="Calibri"/>
                <a:sym typeface="Calibri"/>
              </a:rPr>
              <a:t>Item-Name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Item-Type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Item-Description</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Item-Price</a:t>
            </a:r>
            <a:r>
              <a:rPr lang="en" sz="1600">
                <a:solidFill>
                  <a:schemeClr val="dk1"/>
                </a:solidFill>
                <a:latin typeface="Calibri"/>
                <a:ea typeface="Calibri"/>
                <a:cs typeface="Calibri"/>
                <a:sym typeface="Calibri"/>
              </a:rPr>
              <a:t>, </a:t>
            </a:r>
            <a:r>
              <a:rPr lang="en" sz="1600">
                <a:solidFill>
                  <a:srgbClr val="00B050"/>
                </a:solidFill>
                <a:latin typeface="Calibri"/>
                <a:ea typeface="Calibri"/>
                <a:cs typeface="Calibri"/>
                <a:sym typeface="Calibri"/>
              </a:rPr>
              <a:t>Discount</a:t>
            </a:r>
            <a:r>
              <a:rPr lang="en" sz="1600">
                <a:solidFill>
                  <a:schemeClr val="dk1"/>
                </a:solidFill>
                <a:latin typeface="Calibri"/>
                <a:ea typeface="Calibri"/>
                <a:cs typeface="Calibri"/>
                <a:sym typeface="Calibri"/>
              </a:rPr>
              <a:t>}</a:t>
            </a: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rtl="0">
              <a:lnSpc>
                <a:spcPct val="100000"/>
              </a:lnSpc>
              <a:spcBef>
                <a:spcPts val="0"/>
              </a:spcBef>
              <a:spcAft>
                <a:spcPts val="0"/>
              </a:spcAft>
              <a:buNone/>
            </a:pPr>
            <a:r>
              <a:t/>
            </a:r>
            <a:endParaRPr b="1" sz="1600">
              <a:solidFill>
                <a:schemeClr val="dk1"/>
              </a:solidFill>
              <a:latin typeface="Calibri"/>
              <a:ea typeface="Calibri"/>
              <a:cs typeface="Calibri"/>
              <a:sym typeface="Calibri"/>
            </a:endParaRPr>
          </a:p>
          <a:p>
            <a:pPr lvl="0" rtl="0">
              <a:lnSpc>
                <a:spcPct val="100000"/>
              </a:lnSpc>
              <a:spcBef>
                <a:spcPts val="0"/>
              </a:spcBef>
              <a:spcAft>
                <a:spcPts val="0"/>
              </a:spcAft>
              <a:buNone/>
            </a:pPr>
            <a:r>
              <a:t/>
            </a:r>
            <a:endParaRPr sz="1600" u="sng">
              <a:solidFill>
                <a:srgbClr val="00B050"/>
              </a:solidFill>
              <a:latin typeface="Calibri"/>
              <a:ea typeface="Calibri"/>
              <a:cs typeface="Calibri"/>
              <a:sym typeface="Calibri"/>
            </a:endParaRPr>
          </a:p>
          <a:p>
            <a:pPr lvl="0" rtl="0" algn="ctr">
              <a:lnSpc>
                <a:spcPct val="100000"/>
              </a:lnSpc>
              <a:spcBef>
                <a:spcPts val="0"/>
              </a:spcBef>
              <a:spcAft>
                <a:spcPts val="0"/>
              </a:spcAft>
              <a:buNone/>
            </a:pPr>
            <a:r>
              <a:t/>
            </a:r>
            <a:endParaRPr b="1" sz="1200">
              <a:solidFill>
                <a:schemeClr val="dk1"/>
              </a:solidFill>
              <a:latin typeface="Calibri"/>
              <a:ea typeface="Calibri"/>
              <a:cs typeface="Calibri"/>
              <a:sym typeface="Calibri"/>
            </a:endParaRPr>
          </a:p>
          <a:p>
            <a:pPr lvl="0" rtl="0">
              <a:lnSpc>
                <a:spcPct val="100000"/>
              </a:lnSpc>
              <a:spcBef>
                <a:spcPts val="0"/>
              </a:spcBef>
              <a:spcAft>
                <a:spcPts val="0"/>
              </a:spcAft>
              <a:buNone/>
            </a:pPr>
            <a:r>
              <a:t/>
            </a:r>
            <a:endParaRPr sz="1600">
              <a:solidFill>
                <a:schemeClr val="dk1"/>
              </a:solidFill>
              <a:latin typeface="Calibri"/>
              <a:ea typeface="Calibri"/>
              <a:cs typeface="Calibri"/>
              <a:sym typeface="Calibri"/>
            </a:endParaRPr>
          </a:p>
          <a:p>
            <a:pPr lvl="0" marL="228600" rtl="0">
              <a:lnSpc>
                <a:spcPct val="192000"/>
              </a:lnSpc>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lang="en"/>
              <a:t>Thank You for Watching</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1488025" y="36925"/>
            <a:ext cx="7198774" cy="5030375"/>
          </a:xfrm>
          <a:prstGeom prst="rect">
            <a:avLst/>
          </a:prstGeom>
          <a:noFill/>
          <a:ln>
            <a:noFill/>
          </a:ln>
        </p:spPr>
      </p:pic>
      <p:sp>
        <p:nvSpPr>
          <p:cNvPr id="165" name="Shape 165"/>
          <p:cNvSpPr txBox="1"/>
          <p:nvPr>
            <p:ph type="title"/>
          </p:nvPr>
        </p:nvSpPr>
        <p:spPr>
          <a:xfrm>
            <a:off x="-193750" y="165875"/>
            <a:ext cx="2240100" cy="398700"/>
          </a:xfrm>
          <a:prstGeom prst="rect">
            <a:avLst/>
          </a:prstGeom>
        </p:spPr>
        <p:txBody>
          <a:bodyPr anchorCtr="0" anchor="t" bIns="91425" lIns="91425" rIns="91425" wrap="square" tIns="91425">
            <a:noAutofit/>
          </a:bodyPr>
          <a:lstStyle/>
          <a:p>
            <a:pPr lvl="0" algn="ctr">
              <a:spcBef>
                <a:spcPts val="0"/>
              </a:spcBef>
              <a:buNone/>
            </a:pPr>
            <a:r>
              <a:rPr lang="en" sz="1800"/>
              <a:t>Data Flow</a:t>
            </a:r>
            <a:br>
              <a:rPr lang="en" sz="1800"/>
            </a:br>
            <a:r>
              <a:rPr lang="en" sz="1800"/>
              <a:t>Diagram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1632900"/>
            <a:ext cx="8520600" cy="1877700"/>
          </a:xfrm>
          <a:prstGeom prst="rect">
            <a:avLst/>
          </a:prstGeom>
        </p:spPr>
        <p:txBody>
          <a:bodyPr anchorCtr="0" anchor="t" bIns="91425" lIns="91425" rIns="91425" wrap="square" tIns="91425">
            <a:noAutofit/>
          </a:bodyPr>
          <a:lstStyle/>
          <a:p>
            <a:pPr lvl="0">
              <a:spcBef>
                <a:spcPts val="0"/>
              </a:spcBef>
              <a:buNone/>
            </a:pPr>
            <a:r>
              <a:rPr lang="en"/>
              <a:t>Entities</a:t>
            </a:r>
            <a:r>
              <a:rPr lang="en"/>
              <a:t>, Attributes, Relationships, I</a:t>
            </a:r>
            <a:r>
              <a:rPr lang="en"/>
              <a:t>nitial</a:t>
            </a:r>
            <a:r>
              <a:rPr lang="en"/>
              <a:t> Conceptual </a:t>
            </a:r>
            <a:r>
              <a:rPr lang="en"/>
              <a:t>design, P</a:t>
            </a:r>
            <a:r>
              <a:rPr lang="en"/>
              <a:t>reliminary Design of Entity Types and Preliminary Design of Relationship Types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2908800" y="2285400"/>
            <a:ext cx="3326400" cy="572700"/>
          </a:xfrm>
          <a:prstGeom prst="rect">
            <a:avLst/>
          </a:prstGeom>
        </p:spPr>
        <p:txBody>
          <a:bodyPr anchorCtr="0" anchor="t" bIns="91425" lIns="91425" rIns="91425" wrap="square" tIns="91425">
            <a:noAutofit/>
          </a:bodyPr>
          <a:lstStyle/>
          <a:p>
            <a:pPr lvl="0">
              <a:spcBef>
                <a:spcPts val="0"/>
              </a:spcBef>
              <a:buClr>
                <a:schemeClr val="dk1"/>
              </a:buClr>
              <a:buSzPct val="39285"/>
              <a:buFont typeface="Arial"/>
              <a:buNone/>
            </a:pPr>
            <a:r>
              <a:rPr lang="en"/>
              <a:t>Identifying En</a:t>
            </a:r>
            <a:r>
              <a:rPr lang="en"/>
              <a:t>tities</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